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333" r:id="rId4"/>
    <p:sldId id="258" r:id="rId5"/>
    <p:sldId id="259" r:id="rId6"/>
    <p:sldId id="332" r:id="rId7"/>
    <p:sldId id="260" r:id="rId8"/>
    <p:sldId id="261" r:id="rId9"/>
    <p:sldId id="262" r:id="rId10"/>
    <p:sldId id="263" r:id="rId11"/>
    <p:sldId id="264" r:id="rId12"/>
    <p:sldId id="265" r:id="rId13"/>
    <p:sldId id="266" r:id="rId14"/>
    <p:sldId id="267" r:id="rId15"/>
    <p:sldId id="268" r:id="rId16"/>
    <p:sldId id="269" r:id="rId17"/>
    <p:sldId id="270" r:id="rId18"/>
    <p:sldId id="285"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6" r:id="rId34"/>
    <p:sldId id="287" r:id="rId35"/>
    <p:sldId id="288" r:id="rId36"/>
    <p:sldId id="289" r:id="rId37"/>
    <p:sldId id="32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31" r:id="rId55"/>
    <p:sldId id="306" r:id="rId56"/>
    <p:sldId id="308" r:id="rId57"/>
    <p:sldId id="309" r:id="rId58"/>
    <p:sldId id="310" r:id="rId59"/>
    <p:sldId id="312" r:id="rId60"/>
    <p:sldId id="313" r:id="rId61"/>
    <p:sldId id="314" r:id="rId62"/>
    <p:sldId id="311" r:id="rId63"/>
    <p:sldId id="307" r:id="rId64"/>
    <p:sldId id="315" r:id="rId65"/>
    <p:sldId id="316" r:id="rId66"/>
    <p:sldId id="317" r:id="rId67"/>
    <p:sldId id="318" r:id="rId68"/>
    <p:sldId id="327" r:id="rId69"/>
    <p:sldId id="319" r:id="rId70"/>
    <p:sldId id="320" r:id="rId71"/>
    <p:sldId id="321" r:id="rId72"/>
    <p:sldId id="322" r:id="rId73"/>
    <p:sldId id="323" r:id="rId74"/>
    <p:sldId id="324" r:id="rId75"/>
    <p:sldId id="325" r:id="rId76"/>
    <p:sldId id="326" r:id="rId77"/>
    <p:sldId id="328" r:id="rId7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D0BAD00-333A-4458-815B-5873F5B2A6B2}" type="datetimeFigureOut">
              <a:rPr lang="en-US" smtClean="0"/>
              <a:t>3/4/2015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DDECA787-62CD-48FC-BEEF-9BADFEDEE63A}"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0BAD00-333A-4458-815B-5873F5B2A6B2}"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CA787-62CD-48FC-BEEF-9BADFEDEE63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0BAD00-333A-4458-815B-5873F5B2A6B2}"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CA787-62CD-48FC-BEEF-9BADFEDEE63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0BAD00-333A-4458-815B-5873F5B2A6B2}"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CA787-62CD-48FC-BEEF-9BADFEDEE63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D0BAD00-333A-4458-815B-5873F5B2A6B2}"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DDECA787-62CD-48FC-BEEF-9BADFEDEE63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0BAD00-333A-4458-815B-5873F5B2A6B2}"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CA787-62CD-48FC-BEEF-9BADFEDEE63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D0BAD00-333A-4458-815B-5873F5B2A6B2}" type="datetimeFigureOut">
              <a:rPr lang="en-US" smtClean="0"/>
              <a:t>3/4/2015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CA787-62CD-48FC-BEEF-9BADFEDEE63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0BAD00-333A-4458-815B-5873F5B2A6B2}" type="datetimeFigureOut">
              <a:rPr lang="en-US" smtClean="0"/>
              <a:t>3/4/2015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CA787-62CD-48FC-BEEF-9BADFEDEE63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BAD00-333A-4458-815B-5873F5B2A6B2}" type="datetimeFigureOut">
              <a:rPr lang="en-US" smtClean="0"/>
              <a:t>3/4/2015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CA787-62CD-48FC-BEEF-9BADFEDEE6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0BAD00-333A-4458-815B-5873F5B2A6B2}"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CA787-62CD-48FC-BEEF-9BADFEDEE63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0BAD00-333A-4458-815B-5873F5B2A6B2}"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CA787-62CD-48FC-BEEF-9BADFEDEE63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D0BAD00-333A-4458-815B-5873F5B2A6B2}" type="datetimeFigureOut">
              <a:rPr lang="en-US" smtClean="0"/>
              <a:t>3/4/2015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DECA787-62CD-48FC-BEEF-9BADFEDEE63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nwfp.gov.pk/Industries/WorkersWelfare%20Board/index.php"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www.eobi.gov.pk/"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142999"/>
          </a:xfrm>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304800" y="457200"/>
            <a:ext cx="8686800" cy="5791200"/>
          </a:xfrm>
        </p:spPr>
        <p:txBody>
          <a:bodyPr>
            <a:noAutofit/>
          </a:bodyPr>
          <a:lstStyle/>
          <a:p>
            <a:pPr algn="ctr"/>
            <a:r>
              <a:rPr lang="en-US" sz="11500" dirty="0"/>
              <a:t>LABOUR WELFARE </a:t>
            </a:r>
            <a:endParaRPr lang="en-US" sz="11500" dirty="0" smtClean="0"/>
          </a:p>
          <a:p>
            <a:pPr algn="ctr"/>
            <a:r>
              <a:rPr lang="en-US" sz="11500" dirty="0" smtClean="0"/>
              <a:t>IN </a:t>
            </a:r>
            <a:r>
              <a:rPr lang="en-US" sz="11500" dirty="0"/>
              <a:t>KPK</a:t>
            </a:r>
            <a:r>
              <a:rPr lang="en-US" sz="8800" dirty="0"/>
              <a:t/>
            </a:r>
            <a:br>
              <a:rPr lang="en-US" sz="8800" dirty="0"/>
            </a:br>
            <a:endParaRPr lang="en-US" sz="8800" dirty="0"/>
          </a:p>
        </p:txBody>
      </p:sp>
    </p:spTree>
    <p:extLst>
      <p:ext uri="{BB962C8B-B14F-4D97-AF65-F5344CB8AC3E}">
        <p14:creationId xmlns:p14="http://schemas.microsoft.com/office/powerpoint/2010/main" val="2243848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pPr marL="137160" indent="0" algn="ctr">
              <a:buNone/>
            </a:pPr>
            <a:r>
              <a:rPr lang="en-US" sz="11500" b="1" dirty="0"/>
              <a:t>Labour Welfare </a:t>
            </a:r>
            <a:endParaRPr lang="en-US" sz="11500" b="1" dirty="0" smtClean="0"/>
          </a:p>
          <a:p>
            <a:pPr marL="137160" indent="0" algn="ctr">
              <a:buNone/>
            </a:pPr>
            <a:r>
              <a:rPr lang="en-US" sz="11500" b="1" dirty="0"/>
              <a:t> </a:t>
            </a:r>
            <a:r>
              <a:rPr lang="en-US" sz="11500" b="1" dirty="0" smtClean="0"/>
              <a:t>in KP</a:t>
            </a:r>
            <a:endParaRPr lang="en-US" sz="11500" b="1" dirty="0"/>
          </a:p>
          <a:p>
            <a:endParaRPr lang="en-US" dirty="0"/>
          </a:p>
        </p:txBody>
      </p:sp>
    </p:spTree>
    <p:extLst>
      <p:ext uri="{BB962C8B-B14F-4D97-AF65-F5344CB8AC3E}">
        <p14:creationId xmlns:p14="http://schemas.microsoft.com/office/powerpoint/2010/main" val="322919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a:bodyPr>
          <a:lstStyle/>
          <a:p>
            <a:r>
              <a:rPr lang="en-US" sz="3200" dirty="0"/>
              <a:t>The situation of Labour Welfare in </a:t>
            </a:r>
            <a:r>
              <a:rPr lang="en-US" sz="3200" dirty="0" smtClean="0"/>
              <a:t>KP </a:t>
            </a:r>
            <a:r>
              <a:rPr lang="en-US" sz="3200" dirty="0"/>
              <a:t>is </a:t>
            </a:r>
            <a:r>
              <a:rPr lang="en-US" sz="3200" dirty="0" smtClean="0"/>
              <a:t>dismal as the industrial base .The  </a:t>
            </a:r>
            <a:r>
              <a:rPr lang="en-US" sz="3200" dirty="0"/>
              <a:t>Various welfare </a:t>
            </a:r>
            <a:r>
              <a:rPr lang="en-US" sz="3200" dirty="0" smtClean="0"/>
              <a:t>programmes, the laborers have, are discussed as below;- </a:t>
            </a:r>
          </a:p>
          <a:p>
            <a:r>
              <a:rPr lang="en-US" sz="3200" dirty="0" smtClean="0"/>
              <a:t>In </a:t>
            </a:r>
            <a:r>
              <a:rPr lang="en-US" sz="3200" dirty="0"/>
              <a:t>Labour Welfare we have some three departments in the Province</a:t>
            </a:r>
            <a:r>
              <a:rPr lang="en-US" sz="3200" dirty="0" smtClean="0"/>
              <a:t>;</a:t>
            </a:r>
          </a:p>
          <a:p>
            <a:r>
              <a:rPr lang="en-US" sz="3200" dirty="0" smtClean="0"/>
              <a:t> </a:t>
            </a:r>
            <a:r>
              <a:rPr lang="en-US" sz="3200" dirty="0"/>
              <a:t>Workers </a:t>
            </a:r>
            <a:r>
              <a:rPr lang="en-US" sz="3200" u="sng" dirty="0"/>
              <a:t>Welfare Board </a:t>
            </a:r>
            <a:r>
              <a:rPr lang="en-US" sz="3200" dirty="0"/>
              <a:t>(WWB), </a:t>
            </a:r>
            <a:r>
              <a:rPr lang="en-US" sz="3200" u="sng" dirty="0"/>
              <a:t>Employees Social Security Institutions (ESSI</a:t>
            </a:r>
            <a:r>
              <a:rPr lang="en-US" sz="3200" dirty="0"/>
              <a:t>), and </a:t>
            </a:r>
            <a:endParaRPr lang="en-US" sz="3200" dirty="0" smtClean="0"/>
          </a:p>
          <a:p>
            <a:r>
              <a:rPr lang="en-US" sz="3200" u="sng" dirty="0" smtClean="0"/>
              <a:t>Employees </a:t>
            </a:r>
            <a:r>
              <a:rPr lang="en-US" sz="3200" u="sng" dirty="0"/>
              <a:t>Old Age Benefit Institution </a:t>
            </a:r>
            <a:r>
              <a:rPr lang="en-US" sz="3200" dirty="0"/>
              <a:t>(EOBI</a:t>
            </a:r>
            <a:r>
              <a:rPr lang="en-US" dirty="0"/>
              <a:t>).</a:t>
            </a:r>
          </a:p>
        </p:txBody>
      </p:sp>
    </p:spTree>
    <p:extLst>
      <p:ext uri="{BB962C8B-B14F-4D97-AF65-F5344CB8AC3E}">
        <p14:creationId xmlns:p14="http://schemas.microsoft.com/office/powerpoint/2010/main" val="2747996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lnSpcReduction="10000"/>
          </a:bodyPr>
          <a:lstStyle/>
          <a:p>
            <a:r>
              <a:rPr lang="en-US" dirty="0"/>
              <a:t>The major concern of </a:t>
            </a:r>
            <a:r>
              <a:rPr lang="en-US" dirty="0" smtClean="0"/>
              <a:t>the</a:t>
            </a:r>
          </a:p>
          <a:p>
            <a:r>
              <a:rPr lang="en-US" dirty="0" smtClean="0"/>
              <a:t> </a:t>
            </a:r>
            <a:r>
              <a:rPr lang="en-US" sz="4400" u="sng" dirty="0"/>
              <a:t>Workers Welfare </a:t>
            </a:r>
            <a:r>
              <a:rPr lang="en-US" sz="4400" u="sng" dirty="0" smtClean="0"/>
              <a:t>Board (WWB) </a:t>
            </a:r>
            <a:r>
              <a:rPr lang="en-US" sz="4400" dirty="0" smtClean="0"/>
              <a:t>is  </a:t>
            </a:r>
            <a:endParaRPr lang="en-US" sz="4400" dirty="0"/>
          </a:p>
          <a:p>
            <a:pPr marL="137160" indent="0">
              <a:buNone/>
            </a:pPr>
            <a:r>
              <a:rPr lang="en-US" sz="4400" dirty="0" smtClean="0"/>
              <a:t>  </a:t>
            </a:r>
            <a:r>
              <a:rPr lang="en-US" sz="4400" dirty="0"/>
              <a:t>to provide accommodation to the workers of the Industrial </a:t>
            </a:r>
            <a:r>
              <a:rPr lang="en-US" sz="4400" dirty="0" smtClean="0"/>
              <a:t>Establishments, scholarships to the children of laborers and construction of folk schools in the industrial estates.</a:t>
            </a:r>
            <a:endParaRPr lang="en-US" sz="4400" dirty="0"/>
          </a:p>
        </p:txBody>
      </p:sp>
    </p:spTree>
    <p:extLst>
      <p:ext uri="{BB962C8B-B14F-4D97-AF65-F5344CB8AC3E}">
        <p14:creationId xmlns:p14="http://schemas.microsoft.com/office/powerpoint/2010/main" val="3394367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56960"/>
          </a:xfrm>
        </p:spPr>
        <p:txBody>
          <a:bodyPr>
            <a:normAutofit lnSpcReduction="10000"/>
          </a:bodyPr>
          <a:lstStyle/>
          <a:p>
            <a:r>
              <a:rPr lang="en-US" sz="3200" dirty="0"/>
              <a:t>while the concern of the </a:t>
            </a:r>
            <a:r>
              <a:rPr lang="en-US" sz="5400" u="sng" dirty="0"/>
              <a:t>Employees Social Security Institutions</a:t>
            </a:r>
            <a:r>
              <a:rPr lang="en-US" sz="5400" dirty="0"/>
              <a:t>, </a:t>
            </a:r>
            <a:endParaRPr lang="en-US" sz="5400" dirty="0" smtClean="0"/>
          </a:p>
          <a:p>
            <a:pPr marL="137160" indent="0">
              <a:buNone/>
            </a:pPr>
            <a:r>
              <a:rPr lang="en-US" sz="5400" dirty="0"/>
              <a:t> </a:t>
            </a:r>
            <a:r>
              <a:rPr lang="en-US" sz="5400" dirty="0" smtClean="0"/>
              <a:t>as </a:t>
            </a:r>
            <a:r>
              <a:rPr lang="en-US" sz="5400" dirty="0"/>
              <a:t>is indicated by its name, is to provide social security i.e. health and other benefits.</a:t>
            </a:r>
          </a:p>
        </p:txBody>
      </p:sp>
    </p:spTree>
    <p:extLst>
      <p:ext uri="{BB962C8B-B14F-4D97-AF65-F5344CB8AC3E}">
        <p14:creationId xmlns:p14="http://schemas.microsoft.com/office/powerpoint/2010/main" val="9213020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fontScale="92500" lnSpcReduction="20000"/>
          </a:bodyPr>
          <a:lstStyle/>
          <a:p>
            <a:r>
              <a:rPr lang="en-US" sz="5800" u="sng" dirty="0"/>
              <a:t>The EOBI </a:t>
            </a:r>
            <a:r>
              <a:rPr lang="en-US" sz="5800" dirty="0"/>
              <a:t>is a Federal Institution and it has nothing to do with the Provincial Govt. This Institution benefits in the old </a:t>
            </a:r>
            <a:r>
              <a:rPr lang="en-US" sz="5800"/>
              <a:t>age </a:t>
            </a:r>
            <a:r>
              <a:rPr lang="en-US" sz="5800" smtClean="0"/>
              <a:t>the </a:t>
            </a:r>
            <a:r>
              <a:rPr lang="en-US" sz="5800" dirty="0"/>
              <a:t>employees. </a:t>
            </a:r>
          </a:p>
          <a:p>
            <a:endParaRPr lang="en-US" dirty="0" smtClean="0"/>
          </a:p>
          <a:p>
            <a:endParaRPr lang="en-US" dirty="0"/>
          </a:p>
          <a:p>
            <a:endParaRPr lang="en-US" dirty="0"/>
          </a:p>
          <a:p>
            <a:r>
              <a:rPr lang="en-US" dirty="0" smtClean="0"/>
              <a:t>In </a:t>
            </a:r>
            <a:r>
              <a:rPr lang="en-US" dirty="0"/>
              <a:t>the coming </a:t>
            </a:r>
            <a:r>
              <a:rPr lang="en-US" dirty="0" smtClean="0"/>
              <a:t>slides </a:t>
            </a:r>
            <a:r>
              <a:rPr lang="en-US" dirty="0"/>
              <a:t>each department will be discussed. </a:t>
            </a:r>
          </a:p>
          <a:p>
            <a:endParaRPr lang="en-US" dirty="0"/>
          </a:p>
        </p:txBody>
      </p:sp>
    </p:spTree>
    <p:extLst>
      <p:ext uri="{BB962C8B-B14F-4D97-AF65-F5344CB8AC3E}">
        <p14:creationId xmlns:p14="http://schemas.microsoft.com/office/powerpoint/2010/main" val="2530574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normAutofit/>
          </a:bodyPr>
          <a:lstStyle/>
          <a:p>
            <a:r>
              <a:rPr lang="en-US" sz="7800" dirty="0"/>
              <a:t>Employees Social Security Institutions </a:t>
            </a:r>
            <a:endParaRPr lang="en-US" sz="7800" dirty="0" smtClean="0"/>
          </a:p>
          <a:p>
            <a:endParaRPr lang="en-US" b="1" dirty="0"/>
          </a:p>
          <a:p>
            <a:endParaRPr lang="en-US" b="1" dirty="0"/>
          </a:p>
          <a:p>
            <a:r>
              <a:rPr lang="en-US" sz="1900" dirty="0"/>
              <a:t>Govt. of NWFP. (2007). </a:t>
            </a:r>
            <a:r>
              <a:rPr lang="en-US" sz="1900" i="1" dirty="0"/>
              <a:t>Brief Concerning the NWFP, Employee's Social Security Institution.</a:t>
            </a:r>
            <a:r>
              <a:rPr lang="en-US" sz="1900" dirty="0"/>
              <a:t> Peshawar. Employees Social Security Institution. Unpublished Document of ESSI</a:t>
            </a:r>
          </a:p>
          <a:p>
            <a:endParaRPr lang="en-US" sz="1900" dirty="0"/>
          </a:p>
        </p:txBody>
      </p:sp>
    </p:spTree>
    <p:extLst>
      <p:ext uri="{BB962C8B-B14F-4D97-AF65-F5344CB8AC3E}">
        <p14:creationId xmlns:p14="http://schemas.microsoft.com/office/powerpoint/2010/main" val="1961934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lstStyle/>
          <a:p>
            <a:r>
              <a:rPr lang="en-US" b="1" i="1" dirty="0"/>
              <a:t>ESTABLISHMENT OF NWFP, EMPLOYEES SOCIAL SECURITY </a:t>
            </a:r>
            <a:r>
              <a:rPr lang="en-US" b="1" i="1" dirty="0" smtClean="0"/>
              <a:t>INSTITUTION</a:t>
            </a:r>
          </a:p>
          <a:p>
            <a:endParaRPr lang="en-US" b="1" i="1" dirty="0"/>
          </a:p>
          <a:p>
            <a:r>
              <a:rPr lang="en-US" dirty="0"/>
              <a:t>The NWFP Employees Social Security Institution came into being on the break-up of one unit in July, 1970. Prior to the dismemberment of one Unit, the affairs of the Institution in this Province were supervised by the Head Office of the West Pakistan Employees Social Security Institution Lahore. The NWFP was having only one Local Office at </a:t>
            </a:r>
            <a:r>
              <a:rPr lang="en-US" dirty="0" err="1"/>
              <a:t>Nowshera</a:t>
            </a:r>
            <a:r>
              <a:rPr lang="en-US" dirty="0"/>
              <a:t> which was under the charge of Deputy Director. </a:t>
            </a:r>
          </a:p>
          <a:p>
            <a:endParaRPr lang="en-US" b="1" i="1" dirty="0"/>
          </a:p>
          <a:p>
            <a:endParaRPr lang="en-US" dirty="0"/>
          </a:p>
        </p:txBody>
      </p:sp>
    </p:spTree>
    <p:extLst>
      <p:ext uri="{BB962C8B-B14F-4D97-AF65-F5344CB8AC3E}">
        <p14:creationId xmlns:p14="http://schemas.microsoft.com/office/powerpoint/2010/main" val="3853312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lnSpcReduction="10000"/>
          </a:bodyPr>
          <a:lstStyle/>
          <a:p>
            <a:r>
              <a:rPr lang="en-US" sz="4000" dirty="0"/>
              <a:t>The Secretary to Government of NWFP Industries Commerce Mineral Development, Labour and Technical Education Department Peshawar is the Commissioner of the Institution. He is the Chief Executive of the Institution and also acts as Secretary to the Governing Body</a:t>
            </a:r>
            <a:r>
              <a:rPr lang="en-US" dirty="0"/>
              <a:t>. </a:t>
            </a:r>
          </a:p>
        </p:txBody>
      </p:sp>
    </p:spTree>
    <p:extLst>
      <p:ext uri="{BB962C8B-B14F-4D97-AF65-F5344CB8AC3E}">
        <p14:creationId xmlns:p14="http://schemas.microsoft.com/office/powerpoint/2010/main" val="10117054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lnSpcReduction="10000"/>
          </a:bodyPr>
          <a:lstStyle/>
          <a:p>
            <a:r>
              <a:rPr lang="en-US" sz="3600" dirty="0"/>
              <a:t>The Vice Commissioner shall perform the duties of the Commissioner when the latter is absent or prevented from acting and the Commissioner may assign to the Vice Commissioner the responsibility  for the direction of certain services or delegate to him any of his own powers under the Ordinance, the rules and the regulations.</a:t>
            </a:r>
          </a:p>
          <a:p>
            <a:endParaRPr lang="en-US" dirty="0"/>
          </a:p>
        </p:txBody>
      </p:sp>
    </p:spTree>
    <p:extLst>
      <p:ext uri="{BB962C8B-B14F-4D97-AF65-F5344CB8AC3E}">
        <p14:creationId xmlns:p14="http://schemas.microsoft.com/office/powerpoint/2010/main" val="3626074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a:bodyPr>
          <a:lstStyle/>
          <a:p>
            <a:r>
              <a:rPr lang="en-US" sz="4400" dirty="0"/>
              <a:t>The Director General Health Services (NWFP) is the Medical Advisor. </a:t>
            </a:r>
            <a:endParaRPr lang="en-US" sz="4400" dirty="0" smtClean="0"/>
          </a:p>
          <a:p>
            <a:endParaRPr lang="en-US" sz="4400"/>
          </a:p>
          <a:p>
            <a:r>
              <a:rPr lang="en-US" sz="4400" smtClean="0"/>
              <a:t>The </a:t>
            </a:r>
            <a:r>
              <a:rPr lang="en-US" sz="4400" dirty="0"/>
              <a:t>Secretary Finance Government of NWFP is the Finance Advisor of the Institution. </a:t>
            </a:r>
          </a:p>
          <a:p>
            <a:endParaRPr lang="en-US" sz="4400" dirty="0"/>
          </a:p>
        </p:txBody>
      </p:sp>
    </p:spTree>
    <p:extLst>
      <p:ext uri="{BB962C8B-B14F-4D97-AF65-F5344CB8AC3E}">
        <p14:creationId xmlns:p14="http://schemas.microsoft.com/office/powerpoint/2010/main" val="2387159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534400" cy="6476999"/>
          </a:xfrm>
        </p:spPr>
        <p:txBody>
          <a:bodyPr>
            <a:normAutofit/>
          </a:bodyPr>
          <a:lstStyle/>
          <a:p>
            <a:r>
              <a:rPr lang="en-US" b="1" dirty="0"/>
              <a:t>Introduction </a:t>
            </a:r>
          </a:p>
          <a:p>
            <a:r>
              <a:rPr lang="en-US" sz="4000" dirty="0"/>
              <a:t>A question that is commonly asked when two </a:t>
            </a:r>
            <a:r>
              <a:rPr lang="en-US" sz="4000" dirty="0" smtClean="0"/>
              <a:t>friends meet,  </a:t>
            </a:r>
            <a:r>
              <a:rPr lang="en-US" sz="4000" dirty="0"/>
              <a:t>is, “What do you do for a living?” Work is a central focus in our lives. Work not only enables us to earn money to pay </a:t>
            </a:r>
            <a:r>
              <a:rPr lang="en-US" sz="4000" dirty="0" smtClean="0"/>
              <a:t>bills and buy edibles , clothes, shelter  etc. but </a:t>
            </a:r>
            <a:r>
              <a:rPr lang="en-US" sz="4000" dirty="0"/>
              <a:t>it can also provide a sense of self-respect, a circle </a:t>
            </a:r>
            <a:r>
              <a:rPr lang="en-US" sz="4000" dirty="0" smtClean="0"/>
              <a:t>of</a:t>
            </a:r>
            <a:endParaRPr lang="en-US" sz="4000" dirty="0"/>
          </a:p>
        </p:txBody>
      </p:sp>
    </p:spTree>
    <p:extLst>
      <p:ext uri="{BB962C8B-B14F-4D97-AF65-F5344CB8AC3E}">
        <p14:creationId xmlns:p14="http://schemas.microsoft.com/office/powerpoint/2010/main" val="18068451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lnSpcReduction="10000"/>
          </a:bodyPr>
          <a:lstStyle/>
          <a:p>
            <a:r>
              <a:rPr lang="en-US" sz="3200" dirty="0"/>
              <a:t>The Institution's Head Office is located in Peshawar. There are three local offices. The Head Office is headed by Director General while Local Office </a:t>
            </a:r>
            <a:r>
              <a:rPr lang="en-US" sz="3200" dirty="0" err="1"/>
              <a:t>Nowshera</a:t>
            </a:r>
            <a:r>
              <a:rPr lang="en-US" sz="3200" dirty="0"/>
              <a:t> and </a:t>
            </a:r>
            <a:r>
              <a:rPr lang="en-US" sz="3200" dirty="0" err="1"/>
              <a:t>Haripur</a:t>
            </a:r>
            <a:r>
              <a:rPr lang="en-US" sz="3200" dirty="0"/>
              <a:t> are under the charge of Deputy Director. </a:t>
            </a:r>
            <a:endParaRPr lang="en-US" sz="3200" dirty="0" smtClean="0"/>
          </a:p>
          <a:p>
            <a:r>
              <a:rPr lang="en-US" sz="3200" dirty="0" smtClean="0"/>
              <a:t>The </a:t>
            </a:r>
            <a:r>
              <a:rPr lang="en-US" sz="3200" dirty="0"/>
              <a:t>NWFP Employees Social Security Institution has been divided into three regions. Similarly the regions have been divided into sub-regions and placed under the charge of Social Security Officers</a:t>
            </a:r>
          </a:p>
        </p:txBody>
      </p:sp>
    </p:spTree>
    <p:extLst>
      <p:ext uri="{BB962C8B-B14F-4D97-AF65-F5344CB8AC3E}">
        <p14:creationId xmlns:p14="http://schemas.microsoft.com/office/powerpoint/2010/main" val="2074303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sz="3600" dirty="0"/>
              <a:t>Following Directors are also working under the Director General, NWFP Employees Social Security Institution in Head Office:-</a:t>
            </a:r>
          </a:p>
          <a:p>
            <a:pPr lvl="0"/>
            <a:r>
              <a:rPr lang="en-US" sz="3600" dirty="0"/>
              <a:t>Director </a:t>
            </a:r>
            <a:r>
              <a:rPr lang="en-US" sz="3600" dirty="0" err="1"/>
              <a:t>Admn</a:t>
            </a:r>
            <a:r>
              <a:rPr lang="en-US" sz="3600" dirty="0"/>
              <a:t>: Contribution and Benefits.</a:t>
            </a:r>
          </a:p>
          <a:p>
            <a:pPr lvl="0"/>
            <a:r>
              <a:rPr lang="en-US" sz="3600" dirty="0"/>
              <a:t>Director Medical.</a:t>
            </a:r>
          </a:p>
          <a:p>
            <a:pPr lvl="0"/>
            <a:r>
              <a:rPr lang="en-US" sz="3600" dirty="0"/>
              <a:t>Director Finance.</a:t>
            </a:r>
          </a:p>
          <a:p>
            <a:endParaRPr lang="en-US" sz="3600" dirty="0"/>
          </a:p>
        </p:txBody>
      </p:sp>
    </p:spTree>
    <p:extLst>
      <p:ext uri="{BB962C8B-B14F-4D97-AF65-F5344CB8AC3E}">
        <p14:creationId xmlns:p14="http://schemas.microsoft.com/office/powerpoint/2010/main" val="1953804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normAutofit fontScale="70000" lnSpcReduction="20000"/>
          </a:bodyPr>
          <a:lstStyle/>
          <a:p>
            <a:r>
              <a:rPr lang="en-US" sz="4000" u="sng" dirty="0"/>
              <a:t>GOVERNING </a:t>
            </a:r>
            <a:r>
              <a:rPr lang="en-US" sz="4000" u="sng" dirty="0" smtClean="0"/>
              <a:t>BODY</a:t>
            </a:r>
          </a:p>
          <a:p>
            <a:endParaRPr lang="en-US" sz="4000" u="sng" dirty="0"/>
          </a:p>
          <a:p>
            <a:r>
              <a:rPr lang="en-US" sz="3600" dirty="0"/>
              <a:t> The Governing Body of the Institution consists of the following members and Chairman:-</a:t>
            </a:r>
          </a:p>
          <a:p>
            <a:pPr lvl="0"/>
            <a:r>
              <a:rPr lang="en-US" sz="3600" dirty="0"/>
              <a:t>Minister for Labour			</a:t>
            </a:r>
            <a:r>
              <a:rPr lang="en-US" sz="3600" b="1" u="sng" dirty="0"/>
              <a:t>Chairman.</a:t>
            </a:r>
            <a:endParaRPr lang="en-US" sz="3600" dirty="0"/>
          </a:p>
          <a:p>
            <a:pPr lvl="0"/>
            <a:r>
              <a:rPr lang="en-US" sz="3600" dirty="0"/>
              <a:t>Secretary Labour &amp; Industries        Secretary/ Member	</a:t>
            </a:r>
          </a:p>
          <a:p>
            <a:pPr lvl="0"/>
            <a:r>
              <a:rPr lang="en-US" sz="3600" dirty="0"/>
              <a:t>Secretary Finance			Member.</a:t>
            </a:r>
          </a:p>
          <a:p>
            <a:pPr lvl="0"/>
            <a:r>
              <a:rPr lang="en-US" sz="3600" dirty="0"/>
              <a:t>Secretary Health			Member.</a:t>
            </a:r>
          </a:p>
          <a:p>
            <a:pPr lvl="0"/>
            <a:r>
              <a:rPr lang="en-US" sz="3600" dirty="0"/>
              <a:t>Medical Advisor	 </a:t>
            </a:r>
            <a:r>
              <a:rPr lang="en-US" sz="3600" dirty="0" smtClean="0"/>
              <a:t>                      (</a:t>
            </a:r>
            <a:r>
              <a:rPr lang="en-US" sz="3600" dirty="0"/>
              <a:t>Ex-Officio 	</a:t>
            </a:r>
            <a:r>
              <a:rPr lang="en-US" sz="3600" dirty="0" smtClean="0"/>
              <a:t> </a:t>
            </a:r>
            <a:endParaRPr lang="en-US" sz="3600" dirty="0"/>
          </a:p>
          <a:p>
            <a:pPr lvl="0"/>
            <a:r>
              <a:rPr lang="en-US" sz="3600" dirty="0"/>
              <a:t>(</a:t>
            </a:r>
            <a:r>
              <a:rPr lang="en-US" sz="3600" dirty="0" smtClean="0"/>
              <a:t>D. G. </a:t>
            </a:r>
            <a:r>
              <a:rPr lang="en-US" sz="3600" dirty="0"/>
              <a:t>Health </a:t>
            </a:r>
            <a:r>
              <a:rPr lang="en-US" sz="3600" dirty="0" smtClean="0"/>
              <a:t>Services            </a:t>
            </a:r>
            <a:r>
              <a:rPr lang="en-US" sz="3600" dirty="0"/>
              <a:t>	</a:t>
            </a:r>
            <a:r>
              <a:rPr lang="en-US" sz="3600" dirty="0" smtClean="0"/>
              <a:t>( member</a:t>
            </a:r>
            <a:r>
              <a:rPr lang="en-US" sz="3600" dirty="0"/>
              <a:t>.)	</a:t>
            </a:r>
          </a:p>
          <a:p>
            <a:pPr lvl="0"/>
            <a:r>
              <a:rPr lang="en-US" sz="3600" dirty="0" err="1"/>
              <a:t>Govt</a:t>
            </a:r>
            <a:r>
              <a:rPr lang="en-US" sz="3600" dirty="0"/>
              <a:t>: of NWFP)</a:t>
            </a:r>
          </a:p>
          <a:p>
            <a:pPr lvl="0"/>
            <a:r>
              <a:rPr lang="en-US" sz="3600" dirty="0"/>
              <a:t>Two employer's representatives.	Members</a:t>
            </a:r>
          </a:p>
          <a:p>
            <a:pPr lvl="0"/>
            <a:r>
              <a:rPr lang="en-US" sz="3600" dirty="0"/>
              <a:t>Two employee's representatives.	Members	</a:t>
            </a:r>
          </a:p>
          <a:p>
            <a:endParaRPr lang="en-US" sz="3600" u="sng" dirty="0"/>
          </a:p>
        </p:txBody>
      </p:sp>
    </p:spTree>
    <p:extLst>
      <p:ext uri="{BB962C8B-B14F-4D97-AF65-F5344CB8AC3E}">
        <p14:creationId xmlns:p14="http://schemas.microsoft.com/office/powerpoint/2010/main" val="394346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lnSpcReduction="10000"/>
          </a:bodyPr>
          <a:lstStyle/>
          <a:p>
            <a:r>
              <a:rPr lang="en-US" sz="3600" b="1" i="1" u="sng" dirty="0"/>
              <a:t>EXTENT OF COVERAGE</a:t>
            </a:r>
          </a:p>
          <a:p>
            <a:r>
              <a:rPr lang="en-US" sz="4000" dirty="0"/>
              <a:t>The Ordinance provides coverage to the areas, classes of persons working in industries or establishments from such date or dates, and with regard to the provision of such benefits as Government may, by notification, specify in this behalf.</a:t>
            </a:r>
          </a:p>
        </p:txBody>
      </p:sp>
    </p:spTree>
    <p:extLst>
      <p:ext uri="{BB962C8B-B14F-4D97-AF65-F5344CB8AC3E}">
        <p14:creationId xmlns:p14="http://schemas.microsoft.com/office/powerpoint/2010/main" val="1621439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fontScale="92500" lnSpcReduction="10000"/>
          </a:bodyPr>
          <a:lstStyle/>
          <a:p>
            <a:r>
              <a:rPr lang="en-US" sz="3600" i="1" dirty="0"/>
              <a:t>An employee</a:t>
            </a:r>
            <a:r>
              <a:rPr lang="en-US" sz="3600" dirty="0"/>
              <a:t> as defined in the Ordinance includes "</a:t>
            </a:r>
            <a:r>
              <a:rPr lang="en-US" sz="3600" i="1" dirty="0"/>
              <a:t>any person employed, whether directly or through any other person for wages or otherwise to do any skilled or unskilled, supervisory, clerical, manual or other work in, or in connection with the affairs of an industry or establishment, under a contract of service or apprenticeship, whether written or oral, expressed or implied </a:t>
            </a:r>
            <a:endParaRPr lang="en-US" sz="3600" i="1" dirty="0" smtClean="0"/>
          </a:p>
          <a:p>
            <a:r>
              <a:rPr lang="en-US" sz="3600" i="1" dirty="0" smtClean="0"/>
              <a:t>but </a:t>
            </a:r>
            <a:r>
              <a:rPr lang="en-US" sz="3600" i="1" dirty="0"/>
              <a:t>does not include:-</a:t>
            </a:r>
            <a:endParaRPr lang="en-US" sz="3600" dirty="0"/>
          </a:p>
          <a:p>
            <a:endParaRPr lang="en-US" dirty="0"/>
          </a:p>
        </p:txBody>
      </p:sp>
    </p:spTree>
    <p:extLst>
      <p:ext uri="{BB962C8B-B14F-4D97-AF65-F5344CB8AC3E}">
        <p14:creationId xmlns:p14="http://schemas.microsoft.com/office/powerpoint/2010/main" val="34551845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normAutofit lnSpcReduction="10000"/>
          </a:bodyPr>
          <a:lstStyle/>
          <a:p>
            <a:r>
              <a:rPr lang="en-US" i="1" dirty="0"/>
              <a:t>(a). </a:t>
            </a:r>
            <a:r>
              <a:rPr lang="en-US" i="1" dirty="0" smtClean="0"/>
              <a:t>Persons </a:t>
            </a:r>
            <a:r>
              <a:rPr lang="en-US" i="1" dirty="0"/>
              <a:t>in the service of the State, including member of the Armed  Force, Police Force and Railway Servants.</a:t>
            </a:r>
            <a:endParaRPr lang="en-US" dirty="0"/>
          </a:p>
          <a:p>
            <a:r>
              <a:rPr lang="en-US" i="1" dirty="0"/>
              <a:t>(b</a:t>
            </a:r>
            <a:r>
              <a:rPr lang="en-US" i="1" dirty="0" smtClean="0"/>
              <a:t>).Persons </a:t>
            </a:r>
            <a:r>
              <a:rPr lang="en-US" i="1" dirty="0"/>
              <a:t>employed in any undertaking under the control of any Defense Organization or Railway Administration.</a:t>
            </a:r>
            <a:endParaRPr lang="en-US" dirty="0"/>
          </a:p>
          <a:p>
            <a:r>
              <a:rPr lang="en-US" i="1" dirty="0"/>
              <a:t>(c</a:t>
            </a:r>
            <a:r>
              <a:rPr lang="en-US" i="1" dirty="0" smtClean="0"/>
              <a:t>).Persons </a:t>
            </a:r>
            <a:r>
              <a:rPr lang="en-US" i="1" dirty="0"/>
              <a:t>in the service of a Local Council, a Municipal Committee, a Cantonment Board or any other local Authority.				</a:t>
            </a:r>
            <a:endParaRPr lang="en-US" dirty="0"/>
          </a:p>
          <a:p>
            <a:r>
              <a:rPr lang="en-US" i="1" dirty="0"/>
              <a:t>(d</a:t>
            </a:r>
            <a:r>
              <a:rPr lang="en-US" i="1" dirty="0" smtClean="0"/>
              <a:t>).Any </a:t>
            </a:r>
            <a:r>
              <a:rPr lang="en-US" i="1" dirty="0"/>
              <a:t>person in the Service of his </a:t>
            </a:r>
            <a:r>
              <a:rPr lang="en-US" i="1" dirty="0" smtClean="0"/>
              <a:t>father, mother, </a:t>
            </a:r>
            <a:r>
              <a:rPr lang="en-US" i="1" dirty="0"/>
              <a:t>wife, son or Daughter, or of her </a:t>
            </a:r>
            <a:r>
              <a:rPr lang="en-US" i="1" dirty="0" smtClean="0"/>
              <a:t>Husband</a:t>
            </a:r>
            <a:r>
              <a:rPr lang="en-US" i="1" dirty="0"/>
              <a:t>.</a:t>
            </a:r>
            <a:endParaRPr lang="en-US" dirty="0"/>
          </a:p>
          <a:p>
            <a:r>
              <a:rPr lang="en-US" i="1" dirty="0"/>
              <a:t>(e)	Any person employed on wages exceeding Five Thousand per </a:t>
            </a:r>
            <a:r>
              <a:rPr lang="en-US" i="1" dirty="0" err="1"/>
              <a:t>mensem</a:t>
            </a:r>
            <a:r>
              <a:rPr lang="en-US" i="1" dirty="0"/>
              <a:t> (Provided that an employee shall not cease to be an employee for the reason that </a:t>
            </a:r>
            <a:r>
              <a:rPr lang="en-US" i="1" dirty="0" smtClean="0"/>
              <a:t> his </a:t>
            </a:r>
            <a:r>
              <a:rPr lang="en-US" i="1" dirty="0"/>
              <a:t>monthly wages exceed Five Thousand Rupees) </a:t>
            </a:r>
            <a:endParaRPr lang="en-US" i="1" dirty="0" smtClean="0"/>
          </a:p>
          <a:p>
            <a:pPr marL="137160" indent="0">
              <a:buNone/>
            </a:pPr>
            <a:r>
              <a:rPr lang="en-US" i="1" dirty="0"/>
              <a:t> </a:t>
            </a:r>
            <a:r>
              <a:rPr lang="en-US" i="1" dirty="0" smtClean="0"/>
              <a:t>    (</a:t>
            </a:r>
            <a:r>
              <a:rPr lang="en-US" i="1" dirty="0"/>
              <a:t>now it is 10,000 Rupees</a:t>
            </a:r>
            <a:r>
              <a:rPr lang="en-US" i="1" dirty="0" smtClean="0"/>
              <a:t>) .</a:t>
            </a:r>
            <a:r>
              <a:rPr lang="en-US" dirty="0" smtClean="0"/>
              <a:t>Now </a:t>
            </a:r>
            <a:r>
              <a:rPr lang="en-US" dirty="0"/>
              <a:t>after the fixation of minimum wages up to </a:t>
            </a:r>
            <a:r>
              <a:rPr lang="en-US" dirty="0" smtClean="0"/>
              <a:t>   6</a:t>
            </a:r>
            <a:r>
              <a:rPr lang="en-US" dirty="0"/>
              <a:t>, 000 Rupees in 2008</a:t>
            </a:r>
          </a:p>
          <a:p>
            <a:endParaRPr lang="en-US" dirty="0"/>
          </a:p>
        </p:txBody>
      </p:sp>
    </p:spTree>
    <p:extLst>
      <p:ext uri="{BB962C8B-B14F-4D97-AF65-F5344CB8AC3E}">
        <p14:creationId xmlns:p14="http://schemas.microsoft.com/office/powerpoint/2010/main" val="13606435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a:bodyPr>
          <a:lstStyle/>
          <a:p>
            <a:r>
              <a:rPr lang="en-US" sz="4400" dirty="0"/>
              <a:t>The scheme is extended gradually. This  Institution  have covered (  3,148  )   establishments  and securing  (  </a:t>
            </a:r>
            <a:r>
              <a:rPr lang="en-US" sz="4400" dirty="0" smtClean="0"/>
              <a:t>45,276  </a:t>
            </a:r>
            <a:r>
              <a:rPr lang="en-US" sz="4400" dirty="0"/>
              <a:t>)   workers  with  approximate ( 226,380)  </a:t>
            </a:r>
            <a:r>
              <a:rPr lang="en-US" sz="4400" smtClean="0"/>
              <a:t>dependents.</a:t>
            </a:r>
            <a:endParaRPr lang="en-US" sz="4400" dirty="0"/>
          </a:p>
          <a:p>
            <a:endParaRPr lang="en-US" sz="4400" dirty="0"/>
          </a:p>
        </p:txBody>
      </p:sp>
    </p:spTree>
    <p:extLst>
      <p:ext uri="{BB962C8B-B14F-4D97-AF65-F5344CB8AC3E}">
        <p14:creationId xmlns:p14="http://schemas.microsoft.com/office/powerpoint/2010/main" val="6437622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lnSpcReduction="10000"/>
          </a:bodyPr>
          <a:lstStyle/>
          <a:p>
            <a:r>
              <a:rPr lang="en-US" sz="4400" b="1" i="1" u="sng" dirty="0"/>
              <a:t>B E N E F I T S </a:t>
            </a:r>
          </a:p>
          <a:p>
            <a:r>
              <a:rPr lang="en-US" sz="3600" dirty="0"/>
              <a:t>The main objectives of the Social Security Scheme are to provide benefits to </a:t>
            </a:r>
            <a:r>
              <a:rPr lang="en-US" sz="3600" i="1" dirty="0"/>
              <a:t>certain</a:t>
            </a:r>
            <a:r>
              <a:rPr lang="en-US" sz="3600" dirty="0"/>
              <a:t> employees or their </a:t>
            </a:r>
            <a:r>
              <a:rPr lang="en-US" sz="3600" dirty="0" smtClean="0"/>
              <a:t>dependents </a:t>
            </a:r>
            <a:r>
              <a:rPr lang="en-US" sz="3600" dirty="0"/>
              <a:t>including parents in the event of Sickness, Maternity, Employment Injury or Death. The benefit admissible under the scheme comprises:  -</a:t>
            </a:r>
          </a:p>
          <a:p>
            <a:pPr lvl="0"/>
            <a:r>
              <a:rPr lang="en-US" sz="3600" i="1" dirty="0"/>
              <a:t>Medical Care.</a:t>
            </a:r>
            <a:endParaRPr lang="en-US" sz="3600" dirty="0"/>
          </a:p>
          <a:p>
            <a:pPr lvl="0"/>
            <a:r>
              <a:rPr lang="en-US" sz="3600" i="1" dirty="0"/>
              <a:t>Cash Benefits. </a:t>
            </a:r>
            <a:endParaRPr lang="en-US" sz="3600" dirty="0"/>
          </a:p>
          <a:p>
            <a:endParaRPr lang="en-US" dirty="0"/>
          </a:p>
        </p:txBody>
      </p:sp>
    </p:spTree>
    <p:extLst>
      <p:ext uri="{BB962C8B-B14F-4D97-AF65-F5344CB8AC3E}">
        <p14:creationId xmlns:p14="http://schemas.microsoft.com/office/powerpoint/2010/main" val="42022926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r>
              <a:rPr lang="en-US" b="1" dirty="0"/>
              <a:t>MEDICAL </a:t>
            </a:r>
            <a:r>
              <a:rPr lang="en-US" b="1" dirty="0" smtClean="0"/>
              <a:t>CARE</a:t>
            </a:r>
          </a:p>
          <a:p>
            <a:pPr marL="137160" indent="0">
              <a:buNone/>
            </a:pPr>
            <a:endParaRPr lang="en-US" b="1" dirty="0"/>
          </a:p>
          <a:p>
            <a:pPr marL="137160" indent="0">
              <a:buNone/>
            </a:pPr>
            <a:r>
              <a:rPr lang="en-US" sz="3200" dirty="0" smtClean="0"/>
              <a:t>   The </a:t>
            </a:r>
            <a:r>
              <a:rPr lang="en-US" sz="3200" dirty="0"/>
              <a:t>Medical Care Branch of the Institution is headed by Director Medical of the Institution. The extent of medical care for secured workers and their </a:t>
            </a:r>
            <a:r>
              <a:rPr lang="en-US" sz="3200" dirty="0" smtClean="0"/>
              <a:t>dependents </a:t>
            </a:r>
            <a:r>
              <a:rPr lang="en-US" sz="3200" dirty="0"/>
              <a:t>consists of:-</a:t>
            </a:r>
          </a:p>
          <a:p>
            <a:pPr marL="137160" lvl="0" indent="0">
              <a:buNone/>
            </a:pPr>
            <a:r>
              <a:rPr lang="en-US" sz="3200" dirty="0"/>
              <a:t>1</a:t>
            </a:r>
            <a:r>
              <a:rPr lang="en-US" sz="3200" dirty="0" smtClean="0"/>
              <a:t>.    General </a:t>
            </a:r>
            <a:r>
              <a:rPr lang="en-US" sz="3200" dirty="0"/>
              <a:t>practitioner </a:t>
            </a:r>
            <a:r>
              <a:rPr lang="en-US" sz="3200" dirty="0" smtClean="0"/>
              <a:t>care.  </a:t>
            </a:r>
            <a:endParaRPr lang="en-US" sz="3200" dirty="0"/>
          </a:p>
          <a:p>
            <a:pPr marL="137160" lvl="0" indent="0">
              <a:buNone/>
            </a:pPr>
            <a:r>
              <a:rPr lang="en-US" sz="3200" dirty="0"/>
              <a:t>2</a:t>
            </a:r>
            <a:r>
              <a:rPr lang="en-US" sz="3200" dirty="0" smtClean="0"/>
              <a:t>.   Specialists </a:t>
            </a:r>
            <a:r>
              <a:rPr lang="en-US" sz="3200" dirty="0"/>
              <a:t>care in hospital for indoor and out-door patients and specialists care as may be available outside hospitals.</a:t>
            </a:r>
          </a:p>
          <a:p>
            <a:endParaRPr lang="en-US" dirty="0"/>
          </a:p>
        </p:txBody>
      </p:sp>
    </p:spTree>
    <p:extLst>
      <p:ext uri="{BB962C8B-B14F-4D97-AF65-F5344CB8AC3E}">
        <p14:creationId xmlns:p14="http://schemas.microsoft.com/office/powerpoint/2010/main" val="3039594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6705600"/>
          </a:xfrm>
        </p:spPr>
        <p:txBody>
          <a:bodyPr>
            <a:noAutofit/>
          </a:bodyPr>
          <a:lstStyle/>
          <a:p>
            <a:pPr lvl="0"/>
            <a:r>
              <a:rPr lang="en-US" sz="3200" dirty="0"/>
              <a:t>Essential pharmaceutical supplies as prescribed by a medical practitioner / specialist.</a:t>
            </a:r>
          </a:p>
          <a:p>
            <a:pPr lvl="0"/>
            <a:r>
              <a:rPr lang="en-US" sz="3200" dirty="0"/>
              <a:t>Hospitalization, where necessary including cases of pregnancy and confinement.</a:t>
            </a:r>
          </a:p>
          <a:p>
            <a:pPr lvl="0"/>
            <a:r>
              <a:rPr lang="en-US" sz="3200" dirty="0"/>
              <a:t>Pre-natal confinement and post-natal care, either by medical practitioners or by qualified midwives.</a:t>
            </a:r>
          </a:p>
          <a:p>
            <a:pPr lvl="0"/>
            <a:r>
              <a:rPr lang="en-US" sz="3200" dirty="0"/>
              <a:t>Dental care in employment injuries.</a:t>
            </a:r>
          </a:p>
          <a:p>
            <a:pPr lvl="0"/>
            <a:r>
              <a:rPr lang="en-US" sz="3200" dirty="0"/>
              <a:t>The </a:t>
            </a:r>
            <a:r>
              <a:rPr lang="en-US" sz="3200" dirty="0" smtClean="0"/>
              <a:t>dependents </a:t>
            </a:r>
            <a:r>
              <a:rPr lang="en-US" sz="3200" dirty="0"/>
              <a:t>receive full outdoor treatment from the medical units of the Institution.</a:t>
            </a:r>
          </a:p>
          <a:p>
            <a:endParaRPr lang="en-US" sz="3200" dirty="0"/>
          </a:p>
        </p:txBody>
      </p:sp>
    </p:spTree>
    <p:extLst>
      <p:ext uri="{BB962C8B-B14F-4D97-AF65-F5344CB8AC3E}">
        <p14:creationId xmlns:p14="http://schemas.microsoft.com/office/powerpoint/2010/main" val="985732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fontScale="92500" lnSpcReduction="10000"/>
          </a:bodyPr>
          <a:lstStyle/>
          <a:p>
            <a:r>
              <a:rPr lang="en-US" sz="4000" dirty="0"/>
              <a:t>colleagues and friends, and a source of self-fulfillment. A challenging job can help us to grow intellectually, psychologically, and socially. Work also largely determines our place in the social structure. We are, to a great extent, defined by our work{1}. </a:t>
            </a:r>
          </a:p>
          <a:p>
            <a:r>
              <a:rPr lang="en-US" sz="3200" dirty="0"/>
              <a:t>{1}</a:t>
            </a:r>
            <a:r>
              <a:rPr lang="en-US" sz="3200" dirty="0" err="1"/>
              <a:t>Zestrow</a:t>
            </a:r>
            <a:r>
              <a:rPr lang="en-US" sz="3200" dirty="0"/>
              <a:t>. C. (2000</a:t>
            </a:r>
            <a:r>
              <a:rPr lang="en-US" sz="3200" i="1" dirty="0"/>
              <a:t>). Introduction to Social Work and Social Welfare</a:t>
            </a:r>
            <a:r>
              <a:rPr lang="en-US" sz="3200" dirty="0"/>
              <a:t>. 7</a:t>
            </a:r>
            <a:r>
              <a:rPr lang="en-US" sz="3200" baseline="30000" dirty="0"/>
              <a:t>th</a:t>
            </a:r>
            <a:r>
              <a:rPr lang="en-US" sz="3200" dirty="0"/>
              <a:t> Ed: Belmont. Wadsworth Publishing Company. P. 386</a:t>
            </a:r>
          </a:p>
          <a:p>
            <a:endParaRPr lang="en-US" dirty="0"/>
          </a:p>
        </p:txBody>
      </p:sp>
    </p:spTree>
    <p:extLst>
      <p:ext uri="{BB962C8B-B14F-4D97-AF65-F5344CB8AC3E}">
        <p14:creationId xmlns:p14="http://schemas.microsoft.com/office/powerpoint/2010/main" val="39445299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Autofit/>
          </a:bodyPr>
          <a:lstStyle/>
          <a:p>
            <a:pPr lvl="0"/>
            <a:r>
              <a:rPr lang="en-US" sz="3200" dirty="0"/>
              <a:t>Dependents including parents are also entitled to Hospitalization and specialist treatment.</a:t>
            </a:r>
          </a:p>
          <a:p>
            <a:pPr lvl="0"/>
            <a:r>
              <a:rPr lang="en-US" sz="3200" dirty="0"/>
              <a:t>T.B. patients are entitle to the following special   medical treatment:-</a:t>
            </a:r>
          </a:p>
          <a:p>
            <a:r>
              <a:rPr lang="en-US" sz="3200" dirty="0"/>
              <a:t>		(a).	Hospitalization facilities for a total period of 6-months.</a:t>
            </a:r>
          </a:p>
          <a:p>
            <a:r>
              <a:rPr lang="en-US" sz="3200" dirty="0"/>
              <a:t>	(b).	Out-door treatment for a period of one year from the date of entitlement.</a:t>
            </a:r>
          </a:p>
          <a:p>
            <a:endParaRPr lang="en-US" sz="3200" dirty="0"/>
          </a:p>
        </p:txBody>
      </p:sp>
    </p:spTree>
    <p:extLst>
      <p:ext uri="{BB962C8B-B14F-4D97-AF65-F5344CB8AC3E}">
        <p14:creationId xmlns:p14="http://schemas.microsoft.com/office/powerpoint/2010/main" val="2092758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56960"/>
          </a:xfrm>
        </p:spPr>
        <p:txBody>
          <a:bodyPr>
            <a:normAutofit lnSpcReduction="10000"/>
          </a:bodyPr>
          <a:lstStyle/>
          <a:p>
            <a:r>
              <a:rPr lang="en-US" sz="3600" dirty="0"/>
              <a:t>The secured workers and their </a:t>
            </a:r>
            <a:r>
              <a:rPr lang="en-US" sz="3600" dirty="0" smtClean="0"/>
              <a:t>dependents </a:t>
            </a:r>
            <a:r>
              <a:rPr lang="en-US" sz="3600" dirty="0"/>
              <a:t>are being provided medical facilities through medical units of the Institution and Government Hospitals. Specialists care has been arranged through retainer specialists and the specialists on the panel of the Institution. The Institution has also appointed its own </a:t>
            </a:r>
            <a:r>
              <a:rPr lang="en-US" sz="3600" dirty="0" smtClean="0"/>
              <a:t> specialists </a:t>
            </a:r>
            <a:r>
              <a:rPr lang="en-US" sz="3600" dirty="0"/>
              <a:t>in the following fields:-</a:t>
            </a:r>
          </a:p>
          <a:p>
            <a:pPr lvl="0"/>
            <a:r>
              <a:rPr lang="en-US" sz="3600" dirty="0" smtClean="0"/>
              <a:t>.</a:t>
            </a:r>
            <a:endParaRPr lang="en-US" sz="3600" dirty="0"/>
          </a:p>
          <a:p>
            <a:endParaRPr lang="en-US" dirty="0"/>
          </a:p>
        </p:txBody>
      </p:sp>
    </p:spTree>
    <p:extLst>
      <p:ext uri="{BB962C8B-B14F-4D97-AF65-F5344CB8AC3E}">
        <p14:creationId xmlns:p14="http://schemas.microsoft.com/office/powerpoint/2010/main" val="27421767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080760"/>
          </a:xfrm>
        </p:spPr>
        <p:txBody>
          <a:bodyPr>
            <a:normAutofit/>
          </a:bodyPr>
          <a:lstStyle/>
          <a:p>
            <a:pPr lvl="0"/>
            <a:r>
              <a:rPr lang="en-US" dirty="0"/>
              <a:t>Chest Specialist.</a:t>
            </a:r>
          </a:p>
          <a:p>
            <a:pPr lvl="0"/>
            <a:r>
              <a:rPr lang="en-US" dirty="0"/>
              <a:t>Skin Specialist.</a:t>
            </a:r>
          </a:p>
          <a:p>
            <a:pPr lvl="0"/>
            <a:r>
              <a:rPr lang="en-US" dirty="0" err="1" smtClean="0"/>
              <a:t>Gynae</a:t>
            </a:r>
            <a:r>
              <a:rPr lang="en-US" dirty="0" smtClean="0"/>
              <a:t> </a:t>
            </a:r>
            <a:r>
              <a:rPr lang="en-US" dirty="0"/>
              <a:t>Specialist.</a:t>
            </a:r>
          </a:p>
          <a:p>
            <a:pPr lvl="0"/>
            <a:r>
              <a:rPr lang="en-US" dirty="0"/>
              <a:t>General Surgeons </a:t>
            </a:r>
          </a:p>
          <a:p>
            <a:pPr lvl="0"/>
            <a:r>
              <a:rPr lang="en-US" dirty="0"/>
              <a:t>Dental Surgeon.</a:t>
            </a:r>
          </a:p>
          <a:p>
            <a:pPr marL="137160" indent="0">
              <a:buNone/>
            </a:pPr>
            <a:endParaRPr lang="en-US" dirty="0"/>
          </a:p>
          <a:p>
            <a:r>
              <a:rPr lang="en-US" dirty="0"/>
              <a:t>On the advice of these Specialists the Institution also provides medical treatment to the patients outside the province in Punjab and Sindh, where these facilities are not available in this Province</a:t>
            </a:r>
          </a:p>
        </p:txBody>
      </p:sp>
    </p:spTree>
    <p:extLst>
      <p:ext uri="{BB962C8B-B14F-4D97-AF65-F5344CB8AC3E}">
        <p14:creationId xmlns:p14="http://schemas.microsoft.com/office/powerpoint/2010/main" val="23516832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4636"/>
            <a:ext cx="8839200" cy="6400800"/>
          </a:xfrm>
        </p:spPr>
        <p:txBody>
          <a:bodyPr>
            <a:normAutofit/>
          </a:bodyPr>
          <a:lstStyle/>
          <a:p>
            <a:r>
              <a:rPr lang="en-US" sz="2000" b="1" dirty="0"/>
              <a:t>SOCIAL SECURITY MEDICAL UNITS</a:t>
            </a:r>
          </a:p>
          <a:p>
            <a:r>
              <a:rPr lang="en-US" sz="2000" dirty="0"/>
              <a:t>The Institution has </a:t>
            </a:r>
            <a:r>
              <a:rPr lang="en-US" sz="2000" dirty="0" smtClean="0"/>
              <a:t>established </a:t>
            </a:r>
            <a:r>
              <a:rPr lang="en-US" sz="2000" dirty="0"/>
              <a:t>25 Bedded Hospital at Industrial </a:t>
            </a:r>
            <a:r>
              <a:rPr lang="en-US" sz="2000" dirty="0" smtClean="0"/>
              <a:t>Estates:</a:t>
            </a:r>
          </a:p>
          <a:p>
            <a:r>
              <a:rPr lang="en-US" sz="2000" dirty="0" smtClean="0"/>
              <a:t> </a:t>
            </a:r>
            <a:r>
              <a:rPr lang="en-US" sz="2000" dirty="0" err="1"/>
              <a:t>Gadoon</a:t>
            </a:r>
            <a:r>
              <a:rPr lang="en-US" sz="2000" dirty="0"/>
              <a:t>, (</a:t>
            </a:r>
            <a:r>
              <a:rPr lang="en-US" sz="2000" dirty="0" smtClean="0"/>
              <a:t>15 </a:t>
            </a:r>
            <a:r>
              <a:rPr lang="en-US" sz="2000" dirty="0"/>
              <a:t>bedded Poly </a:t>
            </a:r>
            <a:r>
              <a:rPr lang="en-US" sz="2000" dirty="0" smtClean="0"/>
              <a:t>Clinic ) </a:t>
            </a:r>
          </a:p>
          <a:p>
            <a:r>
              <a:rPr lang="en-US" sz="2000" dirty="0" smtClean="0"/>
              <a:t> </a:t>
            </a:r>
            <a:r>
              <a:rPr lang="en-US" sz="2000" dirty="0"/>
              <a:t>P</a:t>
            </a:r>
            <a:r>
              <a:rPr lang="en-US" sz="2000" dirty="0" smtClean="0"/>
              <a:t>eshawar (10 bedded) </a:t>
            </a:r>
          </a:p>
          <a:p>
            <a:r>
              <a:rPr lang="en-US" sz="2000" dirty="0" smtClean="0"/>
              <a:t>11,  </a:t>
            </a:r>
            <a:r>
              <a:rPr lang="en-US" sz="2000" dirty="0"/>
              <a:t>Medicare </a:t>
            </a:r>
            <a:r>
              <a:rPr lang="en-US" sz="2000" dirty="0" smtClean="0"/>
              <a:t>Centers, </a:t>
            </a:r>
          </a:p>
          <a:p>
            <a:r>
              <a:rPr lang="en-US" sz="2000" dirty="0" smtClean="0"/>
              <a:t>5  </a:t>
            </a:r>
            <a:r>
              <a:rPr lang="en-US" sz="2000" dirty="0"/>
              <a:t>Dispensaries and </a:t>
            </a:r>
            <a:endParaRPr lang="en-US" sz="2000" dirty="0" smtClean="0"/>
          </a:p>
          <a:p>
            <a:r>
              <a:rPr lang="en-US" sz="2000" dirty="0" smtClean="0"/>
              <a:t>12</a:t>
            </a:r>
            <a:r>
              <a:rPr lang="en-US" sz="2000" dirty="0"/>
              <a:t>,</a:t>
            </a:r>
            <a:r>
              <a:rPr lang="en-US" sz="2000" dirty="0" smtClean="0"/>
              <a:t> </a:t>
            </a:r>
            <a:r>
              <a:rPr lang="en-US" sz="2000" dirty="0"/>
              <a:t>Medical Posts. </a:t>
            </a:r>
            <a:endParaRPr lang="en-US" sz="2000" dirty="0" smtClean="0"/>
          </a:p>
          <a:p>
            <a:r>
              <a:rPr lang="en-US" sz="2000" dirty="0" smtClean="0"/>
              <a:t>At </a:t>
            </a:r>
            <a:r>
              <a:rPr lang="en-US" sz="2000" dirty="0"/>
              <a:t>the present the following specialists of the Institution are regularly attending the patients.</a:t>
            </a:r>
          </a:p>
          <a:p>
            <a:r>
              <a:rPr lang="en-US" sz="2000" dirty="0"/>
              <a:t>	1.	Chest Specialist.</a:t>
            </a:r>
          </a:p>
          <a:p>
            <a:r>
              <a:rPr lang="en-US" sz="2000" dirty="0"/>
              <a:t>	2.	Skin Specialist.</a:t>
            </a:r>
          </a:p>
          <a:p>
            <a:r>
              <a:rPr lang="en-US" sz="2000" dirty="0"/>
              <a:t>	</a:t>
            </a:r>
            <a:r>
              <a:rPr lang="en-US" sz="2000" dirty="0" smtClean="0"/>
              <a:t>3</a:t>
            </a:r>
            <a:r>
              <a:rPr lang="en-US" sz="2000" dirty="0"/>
              <a:t>.	Surgeon (at Poly Clinic Peshawar)</a:t>
            </a:r>
          </a:p>
          <a:p>
            <a:r>
              <a:rPr lang="en-US" sz="2000" dirty="0"/>
              <a:t>	</a:t>
            </a:r>
            <a:r>
              <a:rPr lang="en-US" sz="2000" dirty="0" smtClean="0"/>
              <a:t>4</a:t>
            </a:r>
            <a:r>
              <a:rPr lang="en-US" sz="2000" dirty="0"/>
              <a:t>.	Surgeon (at </a:t>
            </a:r>
            <a:r>
              <a:rPr lang="en-US" sz="2000" dirty="0" err="1"/>
              <a:t>Gadoon</a:t>
            </a:r>
            <a:r>
              <a:rPr lang="en-US" sz="2000" dirty="0"/>
              <a:t> Hospital)</a:t>
            </a:r>
          </a:p>
          <a:p>
            <a:r>
              <a:rPr lang="en-US" sz="2000" dirty="0"/>
              <a:t>	</a:t>
            </a:r>
            <a:r>
              <a:rPr lang="en-US" sz="2000" dirty="0" smtClean="0"/>
              <a:t>5</a:t>
            </a:r>
            <a:r>
              <a:rPr lang="en-US" sz="2000" dirty="0"/>
              <a:t>.	Dental Surgeon.</a:t>
            </a:r>
          </a:p>
          <a:p>
            <a:r>
              <a:rPr lang="en-US" sz="2000" dirty="0"/>
              <a:t>	</a:t>
            </a:r>
            <a:r>
              <a:rPr lang="en-US" sz="2000" dirty="0" smtClean="0"/>
              <a:t>6</a:t>
            </a:r>
            <a:r>
              <a:rPr lang="en-US" sz="2000" dirty="0"/>
              <a:t>.	Gynecologist.</a:t>
            </a:r>
          </a:p>
          <a:p>
            <a:endParaRPr lang="en-US" sz="2000" dirty="0"/>
          </a:p>
        </p:txBody>
      </p:sp>
    </p:spTree>
    <p:extLst>
      <p:ext uri="{BB962C8B-B14F-4D97-AF65-F5344CB8AC3E}">
        <p14:creationId xmlns:p14="http://schemas.microsoft.com/office/powerpoint/2010/main" val="5978432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lstStyle/>
          <a:p>
            <a:r>
              <a:rPr lang="en-US" sz="2800" dirty="0"/>
              <a:t>All the Medical Units of the Institution have mostly been established in centrally located areas of the covered establishments. </a:t>
            </a:r>
            <a:r>
              <a:rPr lang="en-US" sz="2800" dirty="0" smtClean="0"/>
              <a:t>18 </a:t>
            </a:r>
            <a:r>
              <a:rPr lang="en-US" sz="2800" dirty="0"/>
              <a:t>Medical Officers ,</a:t>
            </a:r>
            <a:r>
              <a:rPr lang="en-US" sz="2800" dirty="0" smtClean="0"/>
              <a:t> 16 </a:t>
            </a:r>
            <a:r>
              <a:rPr lang="en-US" sz="2800" dirty="0"/>
              <a:t>Women Medical Officers and </a:t>
            </a:r>
            <a:r>
              <a:rPr lang="en-US" sz="2800" dirty="0" smtClean="0"/>
              <a:t>166 </a:t>
            </a:r>
            <a:r>
              <a:rPr lang="en-US" sz="2800" dirty="0"/>
              <a:t>Medical and Para Medical staffs are working in these medical units. </a:t>
            </a:r>
          </a:p>
          <a:p>
            <a:r>
              <a:rPr lang="en-US" sz="2800" dirty="0"/>
              <a:t>The Institution has also made arrangement to provide medical care to the secured persons and their </a:t>
            </a:r>
            <a:r>
              <a:rPr lang="en-US" sz="2800" dirty="0" smtClean="0"/>
              <a:t>dependents at</a:t>
            </a:r>
            <a:r>
              <a:rPr lang="en-US" sz="2800" dirty="0"/>
              <a:t> </a:t>
            </a:r>
            <a:r>
              <a:rPr lang="en-US" sz="2800" dirty="0" smtClean="0"/>
              <a:t>all category –A hospitals in the province</a:t>
            </a:r>
            <a:endParaRPr lang="en-US" sz="2800" dirty="0"/>
          </a:p>
          <a:p>
            <a:endParaRPr lang="en-US" dirty="0"/>
          </a:p>
        </p:txBody>
      </p:sp>
    </p:spTree>
    <p:extLst>
      <p:ext uri="{BB962C8B-B14F-4D97-AF65-F5344CB8AC3E}">
        <p14:creationId xmlns:p14="http://schemas.microsoft.com/office/powerpoint/2010/main" val="1562719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sz="3600" b="1" dirty="0"/>
              <a:t>AMBULANCE SERVICE</a:t>
            </a:r>
          </a:p>
          <a:p>
            <a:r>
              <a:rPr lang="en-US" sz="3600" dirty="0"/>
              <a:t>The Institution has an Ambulance fleet of </a:t>
            </a:r>
            <a:r>
              <a:rPr lang="en-US" sz="3600" dirty="0" smtClean="0"/>
              <a:t>24 </a:t>
            </a:r>
            <a:r>
              <a:rPr lang="en-US" sz="3600" dirty="0"/>
              <a:t>vehicle for the evacuation of emergency cases to the nearest Government Hospitals and Specialist for Medical Care. These Ambulances remain parked at all medical units of the Institution except medical posts and are available at call round the clock.</a:t>
            </a:r>
          </a:p>
          <a:p>
            <a:endParaRPr lang="en-US" sz="3600" dirty="0"/>
          </a:p>
        </p:txBody>
      </p:sp>
    </p:spTree>
    <p:extLst>
      <p:ext uri="{BB962C8B-B14F-4D97-AF65-F5344CB8AC3E}">
        <p14:creationId xmlns:p14="http://schemas.microsoft.com/office/powerpoint/2010/main" val="5845307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a:bodyPr>
          <a:lstStyle/>
          <a:p>
            <a:r>
              <a:rPr lang="en-US" b="1" dirty="0"/>
              <a:t>M E D I C I N E S</a:t>
            </a:r>
          </a:p>
          <a:p>
            <a:r>
              <a:rPr lang="en-US" sz="3600" dirty="0"/>
              <a:t>The Institution has its own pharmacopoeia, which is revised every year by the Committee of Senior Doctors headed by Vice Commissioner </a:t>
            </a:r>
            <a:r>
              <a:rPr lang="en-US" sz="3600" dirty="0" smtClean="0"/>
              <a:t>ESSI </a:t>
            </a:r>
            <a:r>
              <a:rPr lang="en-US" sz="3600" dirty="0"/>
              <a:t>has been constituted. The Medicines are purchased on the recommendations of the Purchase Committee.</a:t>
            </a:r>
          </a:p>
          <a:p>
            <a:endParaRPr lang="en-US" sz="3600" dirty="0"/>
          </a:p>
        </p:txBody>
      </p:sp>
    </p:spTree>
    <p:extLst>
      <p:ext uri="{BB962C8B-B14F-4D97-AF65-F5344CB8AC3E}">
        <p14:creationId xmlns:p14="http://schemas.microsoft.com/office/powerpoint/2010/main" val="13160102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lnSpcReduction="10000"/>
          </a:bodyPr>
          <a:lstStyle/>
          <a:p>
            <a:r>
              <a:rPr lang="en-US" sz="3600" dirty="0"/>
              <a:t>The ESSI maintains three medicines bulk stores, one each at </a:t>
            </a:r>
            <a:r>
              <a:rPr lang="en-US" sz="3600" dirty="0" err="1"/>
              <a:t>Haripur</a:t>
            </a:r>
            <a:r>
              <a:rPr lang="en-US" sz="3600" dirty="0"/>
              <a:t>, </a:t>
            </a:r>
            <a:r>
              <a:rPr lang="en-US" sz="3600" dirty="0" err="1"/>
              <a:t>Nowshera</a:t>
            </a:r>
            <a:r>
              <a:rPr lang="en-US" sz="3600" dirty="0"/>
              <a:t> and Peshawar. The distribution is made to the dispensaries on monthly basis according to the strength of workers, OPD load and budgetary allocation. Supplementary demands are also entertained and due priority is given to the supply to avoid any shortage of medicines</a:t>
            </a:r>
            <a:r>
              <a:rPr lang="en-US" dirty="0"/>
              <a:t>.</a:t>
            </a:r>
          </a:p>
        </p:txBody>
      </p:sp>
    </p:spTree>
    <p:extLst>
      <p:ext uri="{BB962C8B-B14F-4D97-AF65-F5344CB8AC3E}">
        <p14:creationId xmlns:p14="http://schemas.microsoft.com/office/powerpoint/2010/main" val="19919439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rmAutofit fontScale="85000" lnSpcReduction="10000"/>
          </a:bodyPr>
          <a:lstStyle/>
          <a:p>
            <a:r>
              <a:rPr lang="en-US" b="1" dirty="0"/>
              <a:t>CASH BENEFITS</a:t>
            </a:r>
          </a:p>
          <a:p>
            <a:r>
              <a:rPr lang="en-US" dirty="0"/>
              <a:t>The following cash benefits are admissible under the scheme </a:t>
            </a:r>
          </a:p>
          <a:p>
            <a:r>
              <a:rPr lang="en-US" dirty="0" smtClean="0"/>
              <a:t>(</a:t>
            </a:r>
            <a:r>
              <a:rPr lang="en-US" dirty="0"/>
              <a:t>1)	Sickness Benefits	.…. 75% of employee’s wages.</a:t>
            </a:r>
          </a:p>
          <a:p>
            <a:r>
              <a:rPr lang="en-US" dirty="0" smtClean="0"/>
              <a:t>(</a:t>
            </a:r>
            <a:r>
              <a:rPr lang="en-US" dirty="0"/>
              <a:t>2)	Maternity Benefits….100% of employee’s wages.</a:t>
            </a:r>
          </a:p>
          <a:p>
            <a:r>
              <a:rPr lang="en-US" dirty="0" smtClean="0"/>
              <a:t>(</a:t>
            </a:r>
            <a:r>
              <a:rPr lang="en-US" dirty="0"/>
              <a:t>3)	Injury Benefits...........100% of employee’s wages.</a:t>
            </a:r>
          </a:p>
          <a:p>
            <a:r>
              <a:rPr lang="en-US" dirty="0" smtClean="0"/>
              <a:t>(</a:t>
            </a:r>
            <a:r>
              <a:rPr lang="en-US" dirty="0"/>
              <a:t>4)	Death Grant.................................................</a:t>
            </a:r>
            <a:r>
              <a:rPr lang="en-US" dirty="0" err="1"/>
              <a:t>Rs</a:t>
            </a:r>
            <a:r>
              <a:rPr lang="en-US" dirty="0"/>
              <a:t>. 1500/=</a:t>
            </a:r>
          </a:p>
          <a:p>
            <a:r>
              <a:rPr lang="en-US" dirty="0" smtClean="0"/>
              <a:t>(</a:t>
            </a:r>
            <a:r>
              <a:rPr lang="en-US" dirty="0"/>
              <a:t>5)	Gratuity in Employment Injury cases.</a:t>
            </a:r>
          </a:p>
          <a:p>
            <a:r>
              <a:rPr lang="en-US" dirty="0" smtClean="0"/>
              <a:t>(</a:t>
            </a:r>
            <a:r>
              <a:rPr lang="en-US" dirty="0"/>
              <a:t>6)	Partial Disablement Pension to the secured persons </a:t>
            </a:r>
          </a:p>
          <a:p>
            <a:pPr marL="137160" indent="0">
              <a:buNone/>
            </a:pPr>
            <a:r>
              <a:rPr lang="en-US" dirty="0"/>
              <a:t> </a:t>
            </a:r>
            <a:r>
              <a:rPr lang="en-US" dirty="0" smtClean="0"/>
              <a:t>      incapable </a:t>
            </a:r>
            <a:r>
              <a:rPr lang="en-US" dirty="0"/>
              <a:t>to work due to employment injuries.</a:t>
            </a:r>
          </a:p>
          <a:p>
            <a:r>
              <a:rPr lang="en-US" dirty="0" smtClean="0"/>
              <a:t>(</a:t>
            </a:r>
            <a:r>
              <a:rPr lang="en-US" dirty="0"/>
              <a:t>7)	Total Disablement Pension.</a:t>
            </a:r>
          </a:p>
          <a:p>
            <a:r>
              <a:rPr lang="en-US" dirty="0" smtClean="0"/>
              <a:t>(</a:t>
            </a:r>
            <a:r>
              <a:rPr lang="en-US" dirty="0"/>
              <a:t>8</a:t>
            </a:r>
            <a:r>
              <a:rPr lang="en-US"/>
              <a:t>) </a:t>
            </a:r>
            <a:r>
              <a:rPr lang="en-US" smtClean="0"/>
              <a:t>Survivor's </a:t>
            </a:r>
            <a:r>
              <a:rPr lang="en-US" dirty="0"/>
              <a:t>Pension.</a:t>
            </a:r>
          </a:p>
          <a:p>
            <a:r>
              <a:rPr lang="en-US" dirty="0" smtClean="0"/>
              <a:t>(</a:t>
            </a:r>
            <a:r>
              <a:rPr lang="en-US" dirty="0"/>
              <a:t>9)	</a:t>
            </a:r>
            <a:r>
              <a:rPr lang="en-US" dirty="0" err="1"/>
              <a:t>Iddat</a:t>
            </a:r>
            <a:r>
              <a:rPr lang="en-US" dirty="0"/>
              <a:t> Benefit...........100% of employee’s wages.</a:t>
            </a:r>
          </a:p>
          <a:p>
            <a:endParaRPr lang="en-US" dirty="0"/>
          </a:p>
        </p:txBody>
      </p:sp>
    </p:spTree>
    <p:extLst>
      <p:ext uri="{BB962C8B-B14F-4D97-AF65-F5344CB8AC3E}">
        <p14:creationId xmlns:p14="http://schemas.microsoft.com/office/powerpoint/2010/main" val="42059664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lnSpcReduction="10000"/>
          </a:bodyPr>
          <a:lstStyle/>
          <a:p>
            <a:r>
              <a:rPr lang="en-US" b="1" i="1" dirty="0"/>
              <a:t>C O N T R I B U T I O N </a:t>
            </a:r>
          </a:p>
          <a:p>
            <a:r>
              <a:rPr lang="en-US" sz="2800" dirty="0"/>
              <a:t>The Institution is a self supporting Autonomous Body without any aid from the Provincial or the Federal Government. It meets all the expenditures from the contribution payable by the establishments covered under the scheme @ 7% of the wages of their employees.  The rate was fixed in 1976. </a:t>
            </a:r>
          </a:p>
          <a:p>
            <a:r>
              <a:rPr lang="en-US" sz="2800" dirty="0"/>
              <a:t>All Medical facilities and cash benefits provided to the secured persons and their </a:t>
            </a:r>
            <a:r>
              <a:rPr lang="en-US" sz="2800" dirty="0" smtClean="0"/>
              <a:t>dependents </a:t>
            </a:r>
            <a:r>
              <a:rPr lang="en-US" sz="2800" dirty="0"/>
              <a:t>including parents and all other expenditures are met from the contribution received @ 7% of the total wages paid by the employers to their employees.</a:t>
            </a:r>
          </a:p>
          <a:p>
            <a:endParaRPr lang="en-US" sz="2800" dirty="0"/>
          </a:p>
        </p:txBody>
      </p:sp>
    </p:spTree>
    <p:extLst>
      <p:ext uri="{BB962C8B-B14F-4D97-AF65-F5344CB8AC3E}">
        <p14:creationId xmlns:p14="http://schemas.microsoft.com/office/powerpoint/2010/main" val="938014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095999"/>
          </a:xfrm>
        </p:spPr>
        <p:txBody>
          <a:bodyPr>
            <a:normAutofit/>
          </a:bodyPr>
          <a:lstStyle/>
          <a:p>
            <a:pPr marL="0" indent="0">
              <a:buNone/>
            </a:pPr>
            <a:r>
              <a:rPr lang="en-US" sz="4400" dirty="0" smtClean="0"/>
              <a:t> </a:t>
            </a:r>
            <a:r>
              <a:rPr lang="en-US" sz="5400" dirty="0" smtClean="0"/>
              <a:t>In </a:t>
            </a:r>
            <a:r>
              <a:rPr lang="en-US" sz="5400" dirty="0"/>
              <a:t>this </a:t>
            </a:r>
            <a:r>
              <a:rPr lang="en-US" sz="5400" dirty="0" smtClean="0"/>
              <a:t>Lecture we </a:t>
            </a:r>
            <a:r>
              <a:rPr lang="en-US" sz="5400" dirty="0"/>
              <a:t>will talk </a:t>
            </a:r>
            <a:r>
              <a:rPr lang="en-US" sz="5400" dirty="0" smtClean="0"/>
              <a:t>about  workers/Labourers and their  </a:t>
            </a:r>
            <a:r>
              <a:rPr lang="en-US" sz="5400" dirty="0"/>
              <a:t>welfare in </a:t>
            </a:r>
            <a:r>
              <a:rPr lang="en-US" sz="5400" dirty="0" smtClean="0"/>
              <a:t>KPK.</a:t>
            </a:r>
          </a:p>
          <a:p>
            <a:pPr marL="0" indent="0">
              <a:buNone/>
            </a:pPr>
            <a:r>
              <a:rPr lang="en-US" sz="5400" dirty="0" smtClean="0"/>
              <a:t>What </a:t>
            </a:r>
            <a:r>
              <a:rPr lang="en-US" sz="5400" dirty="0"/>
              <a:t>are the various </a:t>
            </a:r>
            <a:r>
              <a:rPr lang="en-US" sz="4800" dirty="0"/>
              <a:t>programmes</a:t>
            </a:r>
            <a:r>
              <a:rPr lang="en-US" sz="5400" dirty="0"/>
              <a:t> running for labour welfare and what services they </a:t>
            </a:r>
            <a:r>
              <a:rPr lang="en-US" sz="5400" smtClean="0"/>
              <a:t>are provided? </a:t>
            </a:r>
            <a:endParaRPr lang="en-US" sz="5400" dirty="0"/>
          </a:p>
        </p:txBody>
      </p:sp>
    </p:spTree>
    <p:extLst>
      <p:ext uri="{BB962C8B-B14F-4D97-AF65-F5344CB8AC3E}">
        <p14:creationId xmlns:p14="http://schemas.microsoft.com/office/powerpoint/2010/main" val="6904516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91600" cy="6858000"/>
          </a:xfrm>
        </p:spPr>
        <p:txBody>
          <a:bodyPr>
            <a:normAutofit/>
          </a:bodyPr>
          <a:lstStyle/>
          <a:p>
            <a:r>
              <a:rPr lang="en-US" dirty="0" smtClean="0"/>
              <a:t> All </a:t>
            </a:r>
            <a:r>
              <a:rPr lang="en-US" dirty="0"/>
              <a:t>these facilities are provided to secured workers and their </a:t>
            </a:r>
            <a:r>
              <a:rPr lang="en-US" dirty="0" smtClean="0"/>
              <a:t>dependents </a:t>
            </a:r>
            <a:r>
              <a:rPr lang="en-US" dirty="0"/>
              <a:t>free of any cost. Even the 2% contribution previously paid by the worker is now being paid by the employer.</a:t>
            </a:r>
          </a:p>
          <a:p>
            <a:r>
              <a:rPr lang="en-US" dirty="0"/>
              <a:t>The workers are well represented through their two representatives in the Governing Body of the Institution who formulate the policies of the ESSI. The workers have also been given representation in the Purchase Committee of medicines. These representatives also suggest any improvement in the services provided by the ESSI.</a:t>
            </a:r>
          </a:p>
          <a:p>
            <a:endParaRPr lang="en-US" dirty="0"/>
          </a:p>
        </p:txBody>
      </p:sp>
    </p:spTree>
    <p:extLst>
      <p:ext uri="{BB962C8B-B14F-4D97-AF65-F5344CB8AC3E}">
        <p14:creationId xmlns:p14="http://schemas.microsoft.com/office/powerpoint/2010/main" val="20893565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sz="12400" dirty="0"/>
              <a:t>Workers Welfare Board </a:t>
            </a:r>
            <a:endParaRPr lang="en-US" sz="12400" dirty="0" smtClean="0"/>
          </a:p>
          <a:p>
            <a:endParaRPr lang="en-US" b="1" dirty="0"/>
          </a:p>
          <a:p>
            <a:endParaRPr lang="en-US" b="1" dirty="0" smtClean="0"/>
          </a:p>
          <a:p>
            <a:pPr marL="137160" indent="0">
              <a:buNone/>
            </a:pPr>
            <a:endParaRPr lang="en-US" b="1" dirty="0" smtClean="0"/>
          </a:p>
          <a:p>
            <a:pPr marL="137160" indent="0">
              <a:buNone/>
            </a:pPr>
            <a:endParaRPr lang="en-US" b="1" dirty="0"/>
          </a:p>
          <a:p>
            <a:pPr marL="137160" indent="0">
              <a:buNone/>
            </a:pPr>
            <a:endParaRPr lang="en-US" b="1" dirty="0" smtClean="0"/>
          </a:p>
          <a:p>
            <a:pPr marL="137160" indent="0">
              <a:buNone/>
            </a:pPr>
            <a:endParaRPr lang="en-US" b="1" dirty="0"/>
          </a:p>
          <a:p>
            <a:r>
              <a:rPr lang="en-US" sz="1800" dirty="0"/>
              <a:t>Govt. of NWFP. (2007).</a:t>
            </a:r>
            <a:r>
              <a:rPr lang="en-US" sz="1800" i="1" dirty="0"/>
              <a:t> Brief Concerning NWFP Workers Welfare Board.</a:t>
            </a:r>
            <a:r>
              <a:rPr lang="en-US" sz="1800" dirty="0"/>
              <a:t> Peshawar. Un published Document of Workers Welfare Board</a:t>
            </a:r>
          </a:p>
          <a:p>
            <a:endParaRPr lang="en-US" dirty="0"/>
          </a:p>
        </p:txBody>
      </p:sp>
    </p:spTree>
    <p:extLst>
      <p:ext uri="{BB962C8B-B14F-4D97-AF65-F5344CB8AC3E}">
        <p14:creationId xmlns:p14="http://schemas.microsoft.com/office/powerpoint/2010/main" val="32512318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27" y="0"/>
            <a:ext cx="8229600" cy="6233160"/>
          </a:xfrm>
        </p:spPr>
        <p:txBody>
          <a:bodyPr>
            <a:normAutofit fontScale="32500" lnSpcReduction="20000"/>
          </a:bodyPr>
          <a:lstStyle/>
          <a:p>
            <a:endParaRPr lang="en-US" sz="4700" dirty="0" smtClean="0"/>
          </a:p>
          <a:p>
            <a:pPr>
              <a:lnSpc>
                <a:spcPct val="170000"/>
              </a:lnSpc>
              <a:spcBef>
                <a:spcPts val="0"/>
              </a:spcBef>
            </a:pPr>
            <a:r>
              <a:rPr lang="en-US" sz="8600" dirty="0" smtClean="0"/>
              <a:t>It was established </a:t>
            </a:r>
            <a:r>
              <a:rPr lang="en-US" sz="8600" dirty="0"/>
              <a:t>in </a:t>
            </a:r>
            <a:r>
              <a:rPr lang="en-US" sz="8600" dirty="0" smtClean="0"/>
              <a:t>1971 </a:t>
            </a:r>
            <a:r>
              <a:rPr lang="en-US" sz="8600" dirty="0"/>
              <a:t>in order to provide </a:t>
            </a:r>
            <a:r>
              <a:rPr lang="en-US" sz="8600" u="sng" dirty="0" smtClean="0"/>
              <a:t>residential</a:t>
            </a:r>
            <a:r>
              <a:rPr lang="en-US" sz="8600" dirty="0" smtClean="0"/>
              <a:t> </a:t>
            </a:r>
            <a:r>
              <a:rPr lang="en-US" sz="8600" dirty="0"/>
              <a:t>and </a:t>
            </a:r>
            <a:r>
              <a:rPr lang="en-US" sz="8600" u="sng" dirty="0" smtClean="0"/>
              <a:t>educational</a:t>
            </a:r>
            <a:r>
              <a:rPr lang="en-US" sz="8600" dirty="0" smtClean="0"/>
              <a:t> facilities as </a:t>
            </a:r>
            <a:r>
              <a:rPr lang="en-US" sz="8600" dirty="0"/>
              <a:t>well as other welfare measures including </a:t>
            </a:r>
            <a:r>
              <a:rPr lang="en-US" sz="8600" u="sng" dirty="0" err="1"/>
              <a:t>Jehez</a:t>
            </a:r>
            <a:r>
              <a:rPr lang="en-US" sz="8600" u="sng" dirty="0"/>
              <a:t> Fund </a:t>
            </a:r>
            <a:r>
              <a:rPr lang="en-US" sz="8600" dirty="0" smtClean="0"/>
              <a:t>for </a:t>
            </a:r>
            <a:r>
              <a:rPr lang="en-US" sz="8600" dirty="0"/>
              <a:t>the marriage of the daughters of workers, </a:t>
            </a:r>
            <a:r>
              <a:rPr lang="en-US" sz="8600" u="sng" dirty="0"/>
              <a:t>merit </a:t>
            </a:r>
            <a:r>
              <a:rPr lang="en-US" sz="8600" u="sng" dirty="0" smtClean="0"/>
              <a:t>scholarships  </a:t>
            </a:r>
            <a:r>
              <a:rPr lang="en-US" sz="8600" u="sng" dirty="0"/>
              <a:t>t</a:t>
            </a:r>
            <a:r>
              <a:rPr lang="en-US" sz="8600" dirty="0"/>
              <a:t>o deserving children of industrial labor, </a:t>
            </a:r>
            <a:r>
              <a:rPr lang="en-US" sz="8600" u="sng" dirty="0"/>
              <a:t>distribution of </a:t>
            </a:r>
            <a:r>
              <a:rPr lang="en-US" sz="8600" u="sng" dirty="0" smtClean="0"/>
              <a:t>sewing </a:t>
            </a:r>
            <a:r>
              <a:rPr lang="en-US" sz="8600" u="sng" dirty="0"/>
              <a:t>machines </a:t>
            </a:r>
            <a:r>
              <a:rPr lang="en-US" sz="8600" u="sng" dirty="0" smtClean="0"/>
              <a:t>and bicycles.</a:t>
            </a:r>
          </a:p>
          <a:p>
            <a:pPr marL="137160" indent="0">
              <a:buNone/>
            </a:pPr>
            <a:endParaRPr lang="en-US" dirty="0" smtClean="0"/>
          </a:p>
          <a:p>
            <a:endParaRPr lang="en-US" dirty="0"/>
          </a:p>
          <a:p>
            <a:endParaRPr lang="en-US" dirty="0"/>
          </a:p>
          <a:p>
            <a:r>
              <a:rPr lang="en-US" sz="2000" dirty="0"/>
              <a:t>Govt. of NWFP. (2001). </a:t>
            </a:r>
            <a:r>
              <a:rPr lang="en-US" sz="2000" i="1" dirty="0"/>
              <a:t>Introduction Workers Welfare Board.</a:t>
            </a:r>
            <a:r>
              <a:rPr lang="en-US" sz="2000" dirty="0"/>
              <a:t> NWFP Workers Welfare Board. Retrieved September 01, 2008 </a:t>
            </a:r>
            <a:r>
              <a:rPr lang="en-US" sz="2000" dirty="0" smtClean="0"/>
              <a:t>from  </a:t>
            </a:r>
            <a:r>
              <a:rPr lang="en-US" sz="2000" u="sng" dirty="0" smtClean="0">
                <a:hlinkClick r:id="rId2"/>
              </a:rPr>
              <a:t>http</a:t>
            </a:r>
            <a:r>
              <a:rPr lang="en-US" sz="2000" u="sng" dirty="0">
                <a:hlinkClick r:id="rId2"/>
              </a:rPr>
              <a:t>://nwfp.gov.pk/Industries/WorkersWelfare%20Board/index.php</a:t>
            </a:r>
            <a:r>
              <a:rPr lang="en-US" sz="2000" dirty="0"/>
              <a:t> </a:t>
            </a:r>
          </a:p>
          <a:p>
            <a:endParaRPr lang="en-US" dirty="0"/>
          </a:p>
        </p:txBody>
      </p:sp>
    </p:spTree>
    <p:extLst>
      <p:ext uri="{BB962C8B-B14F-4D97-AF65-F5344CB8AC3E}">
        <p14:creationId xmlns:p14="http://schemas.microsoft.com/office/powerpoint/2010/main" val="29547740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fontScale="92500" lnSpcReduction="20000"/>
          </a:bodyPr>
          <a:lstStyle/>
          <a:p>
            <a:r>
              <a:rPr lang="en-US" sz="4300" b="1" dirty="0"/>
              <a:t>Organizational </a:t>
            </a:r>
            <a:r>
              <a:rPr lang="en-US" sz="4300" b="1" dirty="0" smtClean="0"/>
              <a:t>History</a:t>
            </a:r>
          </a:p>
          <a:p>
            <a:pPr marL="137160" indent="0">
              <a:buNone/>
            </a:pPr>
            <a:endParaRPr lang="en-US" b="1" dirty="0"/>
          </a:p>
          <a:p>
            <a:pPr>
              <a:lnSpc>
                <a:spcPct val="150000"/>
              </a:lnSpc>
              <a:spcBef>
                <a:spcPts val="0"/>
              </a:spcBef>
            </a:pPr>
            <a:r>
              <a:rPr lang="en-US" sz="3200" dirty="0"/>
              <a:t>Workers Welfare Board (WWB) established in the year 1974 under section 11-A of the Ordinance 1971 for the efficient management and administration of the workers welfare programmes in the Province financed out of funds allocated from the  Workers Welfare Fund, Islamabad (WWF</a:t>
            </a:r>
            <a:r>
              <a:rPr lang="en-US" dirty="0"/>
              <a:t>). </a:t>
            </a:r>
          </a:p>
          <a:p>
            <a:endParaRPr lang="en-US" dirty="0"/>
          </a:p>
        </p:txBody>
      </p:sp>
    </p:spTree>
    <p:extLst>
      <p:ext uri="{BB962C8B-B14F-4D97-AF65-F5344CB8AC3E}">
        <p14:creationId xmlns:p14="http://schemas.microsoft.com/office/powerpoint/2010/main" val="39577656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705600"/>
          </a:xfrm>
        </p:spPr>
        <p:txBody>
          <a:bodyPr>
            <a:normAutofit/>
          </a:bodyPr>
          <a:lstStyle/>
          <a:p>
            <a:r>
              <a:rPr lang="en-US" sz="3600" dirty="0"/>
              <a:t>The Provincial Secretary Labour heads WWB as Chairman Provincial WWB</a:t>
            </a:r>
            <a:r>
              <a:rPr lang="en-US" sz="3600" dirty="0" smtClean="0"/>
              <a:t>.</a:t>
            </a:r>
          </a:p>
          <a:p>
            <a:r>
              <a:rPr lang="en-US" sz="3600" dirty="0" smtClean="0"/>
              <a:t> </a:t>
            </a:r>
            <a:r>
              <a:rPr lang="en-US" sz="3600" dirty="0"/>
              <a:t>The Secretary WWB is the Executive Officer, under whose supervision, </a:t>
            </a:r>
            <a:r>
              <a:rPr lang="en-US" sz="3600" dirty="0" smtClean="0"/>
              <a:t>The </a:t>
            </a:r>
            <a:r>
              <a:rPr lang="en-US" sz="3600" u="sng" dirty="0"/>
              <a:t>Director Works </a:t>
            </a:r>
            <a:r>
              <a:rPr lang="en-US" sz="3600" dirty="0"/>
              <a:t>is responsible for development of schemes/works, and </a:t>
            </a:r>
            <a:r>
              <a:rPr lang="en-US" sz="3600" u="sng" dirty="0" smtClean="0"/>
              <a:t>Director </a:t>
            </a:r>
            <a:r>
              <a:rPr lang="en-US" sz="3600" u="sng" dirty="0"/>
              <a:t>Education </a:t>
            </a:r>
            <a:r>
              <a:rPr lang="en-US" sz="3600" dirty="0"/>
              <a:t>looks after the </a:t>
            </a:r>
            <a:r>
              <a:rPr lang="en-US" sz="3200" dirty="0"/>
              <a:t>schools and educational programmes</a:t>
            </a:r>
            <a:r>
              <a:rPr lang="en-US" sz="3600" dirty="0"/>
              <a:t>.  </a:t>
            </a:r>
            <a:endParaRPr lang="en-US" sz="3600" dirty="0" smtClean="0"/>
          </a:p>
          <a:p>
            <a:endParaRPr lang="en-US" sz="3600" dirty="0"/>
          </a:p>
        </p:txBody>
      </p:sp>
    </p:spTree>
    <p:extLst>
      <p:ext uri="{BB962C8B-B14F-4D97-AF65-F5344CB8AC3E}">
        <p14:creationId xmlns:p14="http://schemas.microsoft.com/office/powerpoint/2010/main" val="22305806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sz="3600" dirty="0"/>
              <a:t>The </a:t>
            </a:r>
            <a:r>
              <a:rPr lang="en-US" sz="3600" u="sng" dirty="0"/>
              <a:t>Deputy Secretary </a:t>
            </a:r>
            <a:r>
              <a:rPr lang="en-US" sz="3600" dirty="0"/>
              <a:t>is looking after administrative and other welfare measures, whereas </a:t>
            </a:r>
          </a:p>
          <a:p>
            <a:r>
              <a:rPr lang="en-US" sz="3600" dirty="0"/>
              <a:t>the </a:t>
            </a:r>
            <a:r>
              <a:rPr lang="en-US" sz="3600" u="sng" dirty="0"/>
              <a:t>Deputy </a:t>
            </a:r>
            <a:r>
              <a:rPr lang="en-US" sz="3600" u="sng" dirty="0" smtClean="0"/>
              <a:t>Director Finance    </a:t>
            </a:r>
            <a:r>
              <a:rPr lang="en-US" sz="3600" dirty="0" smtClean="0"/>
              <a:t>/Accounts</a:t>
            </a:r>
            <a:r>
              <a:rPr lang="en-US" sz="3600" dirty="0"/>
              <a:t>) is responsible for accounts and financial matters of the WWB, </a:t>
            </a:r>
            <a:r>
              <a:rPr lang="en-US" sz="3600" u="sng" dirty="0" smtClean="0"/>
              <a:t>Deputy </a:t>
            </a:r>
            <a:r>
              <a:rPr lang="en-US" sz="3600" u="sng" dirty="0"/>
              <a:t>Director (Education) </a:t>
            </a:r>
            <a:r>
              <a:rPr lang="en-US" sz="3600" dirty="0"/>
              <a:t>is responsible for semi administration &amp; financial affairs of the Directorate of Education</a:t>
            </a:r>
          </a:p>
          <a:p>
            <a:endParaRPr lang="en-US" dirty="0"/>
          </a:p>
        </p:txBody>
      </p:sp>
    </p:spTree>
    <p:extLst>
      <p:ext uri="{BB962C8B-B14F-4D97-AF65-F5344CB8AC3E}">
        <p14:creationId xmlns:p14="http://schemas.microsoft.com/office/powerpoint/2010/main" val="31842109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52400"/>
            <a:ext cx="9067800"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5561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lnSpcReduction="10000"/>
          </a:bodyPr>
          <a:lstStyle/>
          <a:p>
            <a:r>
              <a:rPr lang="en-US" b="1" u="sng" dirty="0"/>
              <a:t>Functions</a:t>
            </a:r>
          </a:p>
          <a:p>
            <a:r>
              <a:rPr lang="en-US" dirty="0"/>
              <a:t>The major functions of NWFP WWB are as following:</a:t>
            </a:r>
          </a:p>
          <a:p>
            <a:pPr lvl="0"/>
            <a:r>
              <a:rPr lang="en-US" sz="3200" dirty="0"/>
              <a:t>Construction of residential colonies/houses/flats for the industrial labor. </a:t>
            </a:r>
          </a:p>
          <a:p>
            <a:pPr lvl="0"/>
            <a:r>
              <a:rPr lang="en-US" sz="3200" dirty="0"/>
              <a:t>Construction of schools for the children of industrial labor. </a:t>
            </a:r>
          </a:p>
          <a:p>
            <a:pPr lvl="0"/>
            <a:r>
              <a:rPr lang="en-US" sz="3200" dirty="0"/>
              <a:t>Construction of dispensaries/poly-clinics and creation of medical wards/centers in    big   hospitals of the Province like Kidney Center, Burn Trauma/Head Injury Center etc</a:t>
            </a:r>
            <a:r>
              <a:rPr lang="en-US" dirty="0" smtClean="0"/>
              <a:t>.</a:t>
            </a:r>
            <a:endParaRPr lang="en-US" dirty="0"/>
          </a:p>
        </p:txBody>
      </p:sp>
    </p:spTree>
    <p:extLst>
      <p:ext uri="{BB962C8B-B14F-4D97-AF65-F5344CB8AC3E}">
        <p14:creationId xmlns:p14="http://schemas.microsoft.com/office/powerpoint/2010/main" val="32787963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Autofit/>
          </a:bodyPr>
          <a:lstStyle/>
          <a:p>
            <a:pPr lvl="0"/>
            <a:r>
              <a:rPr lang="en-US" sz="2800" dirty="0"/>
              <a:t>Provision of drinking water supply schemes for Mine Workers at </a:t>
            </a:r>
            <a:r>
              <a:rPr lang="en-US" sz="2800" dirty="0" err="1"/>
              <a:t>Buner</a:t>
            </a:r>
            <a:r>
              <a:rPr lang="en-US" sz="2800" dirty="0"/>
              <a:t>, </a:t>
            </a:r>
            <a:r>
              <a:rPr lang="en-US" sz="2800" dirty="0" err="1"/>
              <a:t>Haripur</a:t>
            </a:r>
            <a:r>
              <a:rPr lang="en-US" sz="2800" dirty="0"/>
              <a:t> and    Abbottabad. </a:t>
            </a:r>
          </a:p>
          <a:p>
            <a:pPr lvl="0"/>
            <a:r>
              <a:rPr lang="en-US" sz="2800" dirty="0"/>
              <a:t>Education/Scholarship opportunities to workers’ children. </a:t>
            </a:r>
          </a:p>
          <a:p>
            <a:pPr lvl="0"/>
            <a:r>
              <a:rPr lang="en-US" sz="2800" dirty="0" err="1"/>
              <a:t>Jehez</a:t>
            </a:r>
            <a:r>
              <a:rPr lang="en-US" sz="2800" dirty="0"/>
              <a:t> Fund for the marriage of daughters of workers. </a:t>
            </a:r>
          </a:p>
          <a:p>
            <a:pPr lvl="0"/>
            <a:r>
              <a:rPr lang="en-US" sz="2800" dirty="0"/>
              <a:t>Distribution of sewing machines and bicycles. </a:t>
            </a:r>
          </a:p>
          <a:p>
            <a:pPr lvl="0"/>
            <a:r>
              <a:rPr lang="en-US" sz="2800" dirty="0"/>
              <a:t>A Directorate of Education was also established by NWFP Workers Welfare Board in March    2000. A Workers Children Education Board is also providing free educational    facilities/scholarships to the children of industrial labor.</a:t>
            </a:r>
          </a:p>
          <a:p>
            <a:endParaRPr lang="en-US" sz="2800" dirty="0"/>
          </a:p>
          <a:p>
            <a:endParaRPr lang="en-US" sz="2800" dirty="0"/>
          </a:p>
        </p:txBody>
      </p:sp>
    </p:spTree>
    <p:extLst>
      <p:ext uri="{BB962C8B-B14F-4D97-AF65-F5344CB8AC3E}">
        <p14:creationId xmlns:p14="http://schemas.microsoft.com/office/powerpoint/2010/main" val="1795385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686800" cy="6309360"/>
          </a:xfrm>
        </p:spPr>
        <p:txBody>
          <a:bodyPr>
            <a:normAutofit lnSpcReduction="10000"/>
          </a:bodyPr>
          <a:lstStyle/>
          <a:p>
            <a:r>
              <a:rPr lang="en-US" b="1" dirty="0"/>
              <a:t>Sources of Income</a:t>
            </a:r>
          </a:p>
          <a:p>
            <a:r>
              <a:rPr lang="en-US" sz="3200" dirty="0"/>
              <a:t>The fund for WWB is provided through various sources </a:t>
            </a:r>
          </a:p>
          <a:p>
            <a:pPr lvl="0"/>
            <a:r>
              <a:rPr lang="en-US" sz="3200" dirty="0"/>
              <a:t>Initial grant of </a:t>
            </a:r>
            <a:r>
              <a:rPr lang="en-US" sz="3200" dirty="0" err="1"/>
              <a:t>Rs</a:t>
            </a:r>
            <a:r>
              <a:rPr lang="en-US" sz="3200" dirty="0"/>
              <a:t>. 100 Million by the Federal Government to the Fund</a:t>
            </a:r>
          </a:p>
          <a:p>
            <a:pPr lvl="0"/>
            <a:r>
              <a:rPr lang="en-US" sz="3200" dirty="0"/>
              <a:t>2 % of the income assessed for the purpose of Income Tax in respect of the industrial establishments having annual income of </a:t>
            </a:r>
            <a:endParaRPr lang="en-US" sz="3200" dirty="0" smtClean="0"/>
          </a:p>
          <a:p>
            <a:pPr marL="137160" lvl="0" indent="0">
              <a:buNone/>
            </a:pPr>
            <a:r>
              <a:rPr lang="en-US" sz="3200" dirty="0"/>
              <a:t> </a:t>
            </a:r>
            <a:r>
              <a:rPr lang="en-US" sz="3200" dirty="0" smtClean="0"/>
              <a:t>    </a:t>
            </a:r>
            <a:r>
              <a:rPr lang="en-US" sz="3200" dirty="0" err="1" smtClean="0"/>
              <a:t>Rs</a:t>
            </a:r>
            <a:r>
              <a:rPr lang="en-US" sz="3200" dirty="0"/>
              <a:t>. 100,000/- or more</a:t>
            </a:r>
          </a:p>
          <a:p>
            <a:pPr lvl="0"/>
            <a:r>
              <a:rPr lang="en-US" sz="3200" dirty="0"/>
              <a:t>Un-distributed portion of the Companies Profit (Workers participation) Fund of Industrial establishments</a:t>
            </a:r>
          </a:p>
          <a:p>
            <a:r>
              <a:rPr lang="en-US" dirty="0"/>
              <a:t> </a:t>
            </a:r>
          </a:p>
          <a:p>
            <a:endParaRPr lang="en-US" dirty="0"/>
          </a:p>
        </p:txBody>
      </p:sp>
    </p:spTree>
    <p:extLst>
      <p:ext uri="{BB962C8B-B14F-4D97-AF65-F5344CB8AC3E}">
        <p14:creationId xmlns:p14="http://schemas.microsoft.com/office/powerpoint/2010/main" val="616451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a:bodyPr>
          <a:lstStyle/>
          <a:p>
            <a:r>
              <a:rPr lang="en-US" sz="5400" b="1" dirty="0" smtClean="0"/>
              <a:t>LABOR WELFARE </a:t>
            </a:r>
            <a:endParaRPr lang="en-US" dirty="0"/>
          </a:p>
          <a:p>
            <a:pPr marL="137160" indent="0">
              <a:buNone/>
            </a:pPr>
            <a:r>
              <a:rPr lang="en-US" sz="4000" dirty="0" smtClean="0"/>
              <a:t>The </a:t>
            </a:r>
            <a:r>
              <a:rPr lang="en-US" sz="4000" dirty="0"/>
              <a:t>term labour welfare is very comprehensive.  It involves various interpretations due to different social customs and degrees of </a:t>
            </a:r>
            <a:r>
              <a:rPr lang="en-US" sz="4000" dirty="0" smtClean="0"/>
              <a:t>industrialization</a:t>
            </a:r>
            <a:r>
              <a:rPr lang="en-US" sz="4000" dirty="0"/>
              <a:t>. </a:t>
            </a:r>
            <a:endParaRPr lang="en-US" sz="4000" dirty="0" smtClean="0"/>
          </a:p>
          <a:p>
            <a:pPr marL="137160" indent="0">
              <a:buNone/>
            </a:pPr>
            <a:r>
              <a:rPr lang="en-US" sz="4000" dirty="0" smtClean="0"/>
              <a:t>According </a:t>
            </a:r>
            <a:r>
              <a:rPr lang="en-US" sz="4000" dirty="0"/>
              <a:t>to a report of the I.L.O. “worker’s welfare should be understood as </a:t>
            </a:r>
            <a:r>
              <a:rPr lang="en-US" sz="4000" dirty="0" smtClean="0"/>
              <a:t>meaning</a:t>
            </a:r>
            <a:r>
              <a:rPr lang="en-US" sz="3600" dirty="0" smtClean="0"/>
              <a:t>; </a:t>
            </a:r>
          </a:p>
          <a:p>
            <a:endParaRPr lang="en-US" sz="3200" dirty="0"/>
          </a:p>
          <a:p>
            <a:r>
              <a:rPr lang="en-US" sz="2400" dirty="0" smtClean="0"/>
              <a:t>M</a:t>
            </a:r>
            <a:r>
              <a:rPr lang="en-US" sz="2400" dirty="0"/>
              <a:t>. Khalid. (2002). </a:t>
            </a:r>
            <a:r>
              <a:rPr lang="en-US" sz="2400" i="1" dirty="0"/>
              <a:t>Social Work Theory and Practice with Special Reference to Pakistan</a:t>
            </a:r>
            <a:r>
              <a:rPr lang="en-US" sz="2400" dirty="0"/>
              <a:t>. Karachi. </a:t>
            </a:r>
            <a:r>
              <a:rPr lang="en-US" sz="2400" dirty="0" err="1"/>
              <a:t>Kifayat</a:t>
            </a:r>
            <a:r>
              <a:rPr lang="en-US" sz="2400" dirty="0"/>
              <a:t> Academy. P.280</a:t>
            </a:r>
          </a:p>
          <a:p>
            <a:endParaRPr lang="en-US" dirty="0"/>
          </a:p>
        </p:txBody>
      </p:sp>
    </p:spTree>
    <p:extLst>
      <p:ext uri="{BB962C8B-B14F-4D97-AF65-F5344CB8AC3E}">
        <p14:creationId xmlns:p14="http://schemas.microsoft.com/office/powerpoint/2010/main" val="370987189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56960"/>
          </a:xfrm>
        </p:spPr>
        <p:txBody>
          <a:bodyPr/>
          <a:lstStyle/>
          <a:p>
            <a:pPr lvl="0"/>
            <a:r>
              <a:rPr lang="en-US" sz="3600" dirty="0"/>
              <a:t>Voluntary contributions in the shape of money or Building, land or other property made to it from time to time by any Government or by any person</a:t>
            </a:r>
          </a:p>
          <a:p>
            <a:pPr lvl="0"/>
            <a:r>
              <a:rPr lang="en-US" sz="3600" dirty="0"/>
              <a:t>Income from the investment made and properties and assets acquired out of the Fund</a:t>
            </a:r>
          </a:p>
          <a:p>
            <a:pPr lvl="0"/>
            <a:r>
              <a:rPr lang="en-US" sz="3600" dirty="0"/>
              <a:t>Proceeds of Loans raised by the Governing body.</a:t>
            </a:r>
          </a:p>
          <a:p>
            <a:endParaRPr lang="en-US" dirty="0"/>
          </a:p>
        </p:txBody>
      </p:sp>
    </p:spTree>
    <p:extLst>
      <p:ext uri="{BB962C8B-B14F-4D97-AF65-F5344CB8AC3E}">
        <p14:creationId xmlns:p14="http://schemas.microsoft.com/office/powerpoint/2010/main" val="38175178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fontScale="92500"/>
          </a:bodyPr>
          <a:lstStyle/>
          <a:p>
            <a:r>
              <a:rPr lang="en-US" sz="3000" b="1" u="sng" dirty="0"/>
              <a:t>Schemes being Funded by WWB</a:t>
            </a:r>
          </a:p>
          <a:p>
            <a:r>
              <a:rPr lang="en-US" sz="3000" dirty="0"/>
              <a:t>NWFP Workers Welfare Board has two Directorates i.e. </a:t>
            </a:r>
            <a:endParaRPr lang="en-US" sz="3000" dirty="0" smtClean="0"/>
          </a:p>
          <a:p>
            <a:r>
              <a:rPr lang="en-US" sz="3000" dirty="0" smtClean="0"/>
              <a:t>Directorate </a:t>
            </a:r>
            <a:r>
              <a:rPr lang="en-US" sz="3000" dirty="0"/>
              <a:t>of Education and </a:t>
            </a:r>
            <a:endParaRPr lang="en-US" sz="3000" dirty="0" smtClean="0"/>
          </a:p>
          <a:p>
            <a:r>
              <a:rPr lang="en-US" sz="3000" dirty="0" smtClean="0"/>
              <a:t>Directorate </a:t>
            </a:r>
            <a:r>
              <a:rPr lang="en-US" sz="3000" dirty="0"/>
              <a:t>of Works. </a:t>
            </a:r>
            <a:endParaRPr lang="en-US" sz="3000" dirty="0" smtClean="0"/>
          </a:p>
          <a:p>
            <a:endParaRPr lang="en-US" sz="3000" dirty="0" smtClean="0"/>
          </a:p>
          <a:p>
            <a:pPr marL="137160" indent="0">
              <a:buNone/>
            </a:pPr>
            <a:r>
              <a:rPr lang="en-US" sz="3000" dirty="0"/>
              <a:t> </a:t>
            </a:r>
            <a:r>
              <a:rPr lang="en-US" sz="3000" dirty="0" smtClean="0"/>
              <a:t> Works </a:t>
            </a:r>
            <a:r>
              <a:rPr lang="en-US" sz="3000" dirty="0"/>
              <a:t>Directorate is engaged in construction / execution of various projects and schemes while Education Directorate is engaged in education related facilities, moreover, it has 14-Nos. Working </a:t>
            </a:r>
            <a:r>
              <a:rPr lang="en-US" sz="3000" dirty="0" smtClean="0"/>
              <a:t>folks Grammar </a:t>
            </a:r>
            <a:r>
              <a:rPr lang="en-US" sz="3000" dirty="0"/>
              <a:t>Schools, 09-Nos. Industrial Homes which are imparting free of cost education to the worker’s children (male/female). </a:t>
            </a:r>
            <a:endParaRPr lang="en-US" sz="3000" dirty="0" smtClean="0"/>
          </a:p>
          <a:p>
            <a:pPr marL="137160" indent="0">
              <a:buNone/>
            </a:pPr>
            <a:endParaRPr lang="en-US" dirty="0"/>
          </a:p>
          <a:p>
            <a:pPr marL="137160" indent="0">
              <a:buNone/>
            </a:pPr>
            <a:endParaRPr lang="en-US" dirty="0"/>
          </a:p>
        </p:txBody>
      </p:sp>
    </p:spTree>
    <p:extLst>
      <p:ext uri="{BB962C8B-B14F-4D97-AF65-F5344CB8AC3E}">
        <p14:creationId xmlns:p14="http://schemas.microsoft.com/office/powerpoint/2010/main" val="18746839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dirty="0"/>
              <a:t>NWFP Workers Welfare Board is providing welfare benefits to the industrial / mine workers in the light of provision under the Ordinance in following </a:t>
            </a:r>
            <a:r>
              <a:rPr lang="en-US" dirty="0" smtClean="0"/>
              <a:t>sectors ;-</a:t>
            </a:r>
          </a:p>
          <a:p>
            <a:endParaRPr lang="en-US" dirty="0" smtClean="0"/>
          </a:p>
          <a:p>
            <a:pPr lvl="0"/>
            <a:r>
              <a:rPr lang="en-US" b="1" dirty="0"/>
              <a:t>Housing Sector:-</a:t>
            </a:r>
            <a:r>
              <a:rPr lang="en-US" dirty="0"/>
              <a:t> construction of Family Quarters / Flats for the industrial workers which are allotted on rental basis through their respective managements. </a:t>
            </a:r>
            <a:endParaRPr lang="en-US" dirty="0" smtClean="0"/>
          </a:p>
          <a:p>
            <a:pPr lvl="0"/>
            <a:endParaRPr lang="en-US" dirty="0"/>
          </a:p>
          <a:p>
            <a:pPr lvl="0"/>
            <a:r>
              <a:rPr lang="en-US" b="1" dirty="0"/>
              <a:t>Education Sector:-</a:t>
            </a:r>
            <a:r>
              <a:rPr lang="en-US" dirty="0"/>
              <a:t> construction of Schools, Industrial Homes for providing free education to worker’s children. </a:t>
            </a:r>
          </a:p>
        </p:txBody>
      </p:sp>
    </p:spTree>
    <p:extLst>
      <p:ext uri="{BB962C8B-B14F-4D97-AF65-F5344CB8AC3E}">
        <p14:creationId xmlns:p14="http://schemas.microsoft.com/office/powerpoint/2010/main" val="37703474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a:bodyPr>
          <a:lstStyle/>
          <a:p>
            <a:pPr lvl="0"/>
            <a:r>
              <a:rPr lang="en-US" b="1" dirty="0"/>
              <a:t>Health Sector:-</a:t>
            </a:r>
            <a:r>
              <a:rPr lang="en-US" dirty="0"/>
              <a:t> </a:t>
            </a:r>
            <a:endParaRPr lang="en-US" dirty="0" smtClean="0"/>
          </a:p>
          <a:p>
            <a:pPr lvl="0"/>
            <a:r>
              <a:rPr lang="en-US" sz="3200" dirty="0" smtClean="0"/>
              <a:t>construction </a:t>
            </a:r>
            <a:r>
              <a:rPr lang="en-US" sz="3200" dirty="0"/>
              <a:t>of Medicare </a:t>
            </a:r>
            <a:r>
              <a:rPr lang="en-US" sz="3200" dirty="0" err="1"/>
              <a:t>Centres</a:t>
            </a:r>
            <a:r>
              <a:rPr lang="en-US" sz="3200" dirty="0"/>
              <a:t>, 25 bedded hospitals and 50 bedded Center for Kidney Disease at Hayatabad Medical Complex (HMC), Peshawar for providing health facilities to worker’s and their families through Employees Social Security Institution (ESSI) and Provincial Health Department</a:t>
            </a:r>
            <a:r>
              <a:rPr lang="en-US" dirty="0"/>
              <a:t>. </a:t>
            </a:r>
          </a:p>
          <a:p>
            <a:endParaRPr lang="en-US" dirty="0"/>
          </a:p>
          <a:p>
            <a:endParaRPr lang="en-US" dirty="0"/>
          </a:p>
        </p:txBody>
      </p:sp>
    </p:spTree>
    <p:extLst>
      <p:ext uri="{BB962C8B-B14F-4D97-AF65-F5344CB8AC3E}">
        <p14:creationId xmlns:p14="http://schemas.microsoft.com/office/powerpoint/2010/main" val="3356035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lstStyle/>
          <a:p>
            <a:pPr lvl="0"/>
            <a:r>
              <a:rPr lang="en-US" b="1" dirty="0"/>
              <a:t>Other Welfare Measures</a:t>
            </a:r>
            <a:r>
              <a:rPr lang="en-US" b="1" dirty="0" smtClean="0"/>
              <a:t>:-</a:t>
            </a:r>
          </a:p>
          <a:p>
            <a:pPr lvl="0"/>
            <a:r>
              <a:rPr lang="en-US" sz="3600" dirty="0" smtClean="0"/>
              <a:t> </a:t>
            </a:r>
            <a:r>
              <a:rPr lang="en-US" sz="3600" dirty="0"/>
              <a:t>NWFP Workers Welfare Board is providing Marriage Grant facilities @ </a:t>
            </a:r>
            <a:r>
              <a:rPr lang="en-US" sz="3600" dirty="0" err="1"/>
              <a:t>Rs</a:t>
            </a:r>
            <a:r>
              <a:rPr lang="en-US" sz="3600" dirty="0"/>
              <a:t>. 50, 000/- per daughter, Death Grant compensation @ </a:t>
            </a:r>
            <a:r>
              <a:rPr lang="en-US" sz="3600" dirty="0" err="1"/>
              <a:t>Rs</a:t>
            </a:r>
            <a:r>
              <a:rPr lang="en-US" sz="3600" dirty="0"/>
              <a:t>. 300, 000/- per worker and inter, graduate and post graduate level scholarships to worker’s children. </a:t>
            </a:r>
          </a:p>
          <a:p>
            <a:endParaRPr lang="en-US" dirty="0"/>
          </a:p>
        </p:txBody>
      </p:sp>
    </p:spTree>
    <p:extLst>
      <p:ext uri="{BB962C8B-B14F-4D97-AF65-F5344CB8AC3E}">
        <p14:creationId xmlns:p14="http://schemas.microsoft.com/office/powerpoint/2010/main" val="223954558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156960"/>
          </a:xfrm>
        </p:spPr>
        <p:txBody>
          <a:bodyPr>
            <a:normAutofit fontScale="62500" lnSpcReduction="20000"/>
          </a:bodyPr>
          <a:lstStyle/>
          <a:p>
            <a:r>
              <a:rPr lang="en-US" b="1" dirty="0"/>
              <a:t>Existing Composition of the Board</a:t>
            </a:r>
          </a:p>
          <a:p>
            <a:r>
              <a:rPr lang="en-US" dirty="0"/>
              <a:t> </a:t>
            </a:r>
          </a:p>
          <a:p>
            <a:r>
              <a:rPr lang="en-US" sz="3400" dirty="0"/>
              <a:t>The board is composed of representatives from the government and employers as well as employees. The existing composition of the board is as following:</a:t>
            </a:r>
          </a:p>
          <a:p>
            <a:r>
              <a:rPr lang="en-US" sz="3400" dirty="0"/>
              <a:t> </a:t>
            </a:r>
          </a:p>
          <a:p>
            <a:r>
              <a:rPr lang="en-US" sz="3400" dirty="0"/>
              <a:t>Secretary to </a:t>
            </a:r>
            <a:r>
              <a:rPr lang="en-US" sz="3400" dirty="0" smtClean="0"/>
              <a:t>Govt. </a:t>
            </a:r>
            <a:r>
              <a:rPr lang="en-US" sz="3400" dirty="0"/>
              <a:t>of NWFP		</a:t>
            </a:r>
            <a:r>
              <a:rPr lang="en-US" sz="3400" dirty="0" smtClean="0"/>
              <a:t>:</a:t>
            </a:r>
            <a:r>
              <a:rPr lang="en-US" sz="3400" dirty="0"/>
              <a:t>	</a:t>
            </a:r>
            <a:r>
              <a:rPr lang="en-US" sz="3400" dirty="0" smtClean="0"/>
              <a:t>Chairman</a:t>
            </a:r>
          </a:p>
          <a:p>
            <a:r>
              <a:rPr lang="en-US" sz="3400" dirty="0" smtClean="0"/>
              <a:t>Labour Department</a:t>
            </a:r>
          </a:p>
          <a:p>
            <a:endParaRPr lang="en-US" sz="3400" dirty="0"/>
          </a:p>
          <a:p>
            <a:pPr lvl="0"/>
            <a:r>
              <a:rPr lang="en-US" sz="3400" dirty="0" smtClean="0"/>
              <a:t>Director</a:t>
            </a:r>
            <a:r>
              <a:rPr lang="en-US" sz="3400" dirty="0"/>
              <a:t>, Industries, Commerce &amp;		:	Member</a:t>
            </a:r>
          </a:p>
          <a:p>
            <a:r>
              <a:rPr lang="en-US" sz="3400" dirty="0"/>
              <a:t>Labour </a:t>
            </a:r>
            <a:r>
              <a:rPr lang="en-US" sz="3400" dirty="0" smtClean="0"/>
              <a:t>NWFP</a:t>
            </a:r>
          </a:p>
          <a:p>
            <a:endParaRPr lang="en-US" sz="3400" dirty="0"/>
          </a:p>
          <a:p>
            <a:pPr lvl="0"/>
            <a:r>
              <a:rPr lang="en-US" sz="3400" dirty="0"/>
              <a:t>Director General, ESSI NWFP		:	Member</a:t>
            </a:r>
          </a:p>
          <a:p>
            <a:pPr lvl="0"/>
            <a:r>
              <a:rPr lang="en-US" sz="3400" dirty="0"/>
              <a:t>Secretary, NWFP, WWB 			:	</a:t>
            </a:r>
            <a:r>
              <a:rPr lang="en-US" sz="3400" dirty="0" smtClean="0"/>
              <a:t>Secretary/Member</a:t>
            </a:r>
          </a:p>
          <a:p>
            <a:pPr lvl="0"/>
            <a:endParaRPr lang="en-US" sz="3400" dirty="0"/>
          </a:p>
          <a:p>
            <a:pPr lvl="0"/>
            <a:r>
              <a:rPr lang="en-US" sz="3400" dirty="0"/>
              <a:t>Employer Representative 			:	3 Members</a:t>
            </a:r>
          </a:p>
          <a:p>
            <a:pPr lvl="0"/>
            <a:r>
              <a:rPr lang="en-US" sz="3400" dirty="0"/>
              <a:t>Employees Representative 		:	3 Members	</a:t>
            </a:r>
          </a:p>
          <a:p>
            <a:r>
              <a:rPr lang="en-US" sz="3400" dirty="0"/>
              <a:t>Associate Members 			:	3 Members</a:t>
            </a:r>
          </a:p>
        </p:txBody>
      </p:sp>
    </p:spTree>
    <p:extLst>
      <p:ext uri="{BB962C8B-B14F-4D97-AF65-F5344CB8AC3E}">
        <p14:creationId xmlns:p14="http://schemas.microsoft.com/office/powerpoint/2010/main" val="3422369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normAutofit lnSpcReduction="10000"/>
          </a:bodyPr>
          <a:lstStyle/>
          <a:p>
            <a:r>
              <a:rPr lang="en-US" b="1" dirty="0"/>
              <a:t>Achievements in Works and Education</a:t>
            </a:r>
          </a:p>
          <a:p>
            <a:r>
              <a:rPr lang="en-US" sz="3600" dirty="0"/>
              <a:t>Till 2007 NWFP WWB, in housing sector, has constructed 2808 quarters cost Rs. 928.062 million in worker’s colonies, development of 1700 plots cost Rs. 91.853 million, 5 community centers costing Rs. 9.61 million, 3 water supply schemes for workers cost 179.811 million. In Health sector one 25 Bed Hospital at </a:t>
            </a:r>
            <a:r>
              <a:rPr lang="en-US" sz="3600" dirty="0" err="1"/>
              <a:t>Gadoon</a:t>
            </a:r>
            <a:r>
              <a:rPr lang="en-US" sz="3600" dirty="0"/>
              <a:t> was constructed which costs Rs. 21.04 million, 12 Medicare </a:t>
            </a:r>
            <a:r>
              <a:rPr lang="en-US" sz="3600" dirty="0" err="1" smtClean="0"/>
              <a:t>Centres</a:t>
            </a:r>
            <a:endParaRPr lang="en-US" sz="3600" dirty="0"/>
          </a:p>
        </p:txBody>
      </p:sp>
    </p:spTree>
    <p:extLst>
      <p:ext uri="{BB962C8B-B14F-4D97-AF65-F5344CB8AC3E}">
        <p14:creationId xmlns:p14="http://schemas.microsoft.com/office/powerpoint/2010/main" val="96723417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lstStyle/>
          <a:p>
            <a:r>
              <a:rPr lang="en-US" sz="3200" dirty="0"/>
              <a:t>and a Polyclinic cost </a:t>
            </a:r>
            <a:r>
              <a:rPr lang="en-US" sz="3200" dirty="0" err="1"/>
              <a:t>Rs</a:t>
            </a:r>
            <a:r>
              <a:rPr lang="en-US" sz="3200" dirty="0"/>
              <a:t>. 60.537 million. In education sector 12 working folks grammar schools cost </a:t>
            </a:r>
            <a:r>
              <a:rPr lang="en-US" sz="3200" dirty="0" err="1"/>
              <a:t>Rs</a:t>
            </a:r>
            <a:r>
              <a:rPr lang="en-US" sz="3200" dirty="0"/>
              <a:t>. 387.619, 2 Residences for teaching staff cost </a:t>
            </a:r>
            <a:r>
              <a:rPr lang="en-US" sz="3200" dirty="0" err="1"/>
              <a:t>Rs</a:t>
            </a:r>
            <a:r>
              <a:rPr lang="en-US" sz="3200" dirty="0"/>
              <a:t>. 14.0463, 2 Junior Model Schools cost </a:t>
            </a:r>
            <a:r>
              <a:rPr lang="en-US" sz="3200" dirty="0" err="1"/>
              <a:t>Rs</a:t>
            </a:r>
            <a:r>
              <a:rPr lang="en-US" sz="3200" dirty="0"/>
              <a:t>. 1.329, 9 Industrial Homes cost </a:t>
            </a:r>
            <a:r>
              <a:rPr lang="en-US" sz="3200" dirty="0" err="1"/>
              <a:t>Rs</a:t>
            </a:r>
            <a:r>
              <a:rPr lang="en-US" sz="3200" dirty="0"/>
              <a:t>. 17.384, were constructed during the same period. Free transportation, uniform, and free text books are also provided to the students. The construction of 32 family flats at </a:t>
            </a:r>
            <a:r>
              <a:rPr lang="en-US" sz="3200" dirty="0" err="1"/>
              <a:t>Nowshera</a:t>
            </a:r>
            <a:r>
              <a:rPr lang="en-US" sz="3200" dirty="0"/>
              <a:t> is still in progress. </a:t>
            </a:r>
          </a:p>
          <a:p>
            <a:endParaRPr lang="en-US" dirty="0"/>
          </a:p>
        </p:txBody>
      </p:sp>
    </p:spTree>
    <p:extLst>
      <p:ext uri="{BB962C8B-B14F-4D97-AF65-F5344CB8AC3E}">
        <p14:creationId xmlns:p14="http://schemas.microsoft.com/office/powerpoint/2010/main" val="37339267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6233160"/>
          </a:xfrm>
        </p:spPr>
        <p:txBody>
          <a:bodyPr>
            <a:normAutofit fontScale="92500" lnSpcReduction="10000"/>
          </a:bodyPr>
          <a:lstStyle/>
          <a:p>
            <a:r>
              <a:rPr lang="en-US" b="1" dirty="0"/>
              <a:t>Achievements in Welfare Sector</a:t>
            </a:r>
          </a:p>
          <a:p>
            <a:r>
              <a:rPr lang="en-US" dirty="0"/>
              <a:t>The welfare function of WWB is to provide </a:t>
            </a:r>
            <a:r>
              <a:rPr lang="en-US" dirty="0" err="1"/>
              <a:t>Jahez</a:t>
            </a:r>
            <a:r>
              <a:rPr lang="en-US" dirty="0"/>
              <a:t> grants, </a:t>
            </a:r>
            <a:endParaRPr lang="en-US" dirty="0" smtClean="0"/>
          </a:p>
          <a:p>
            <a:r>
              <a:rPr lang="en-US" dirty="0" smtClean="0"/>
              <a:t>death </a:t>
            </a:r>
            <a:r>
              <a:rPr lang="en-US" dirty="0"/>
              <a:t>grant </a:t>
            </a:r>
            <a:endParaRPr lang="en-US" dirty="0" smtClean="0"/>
          </a:p>
          <a:p>
            <a:r>
              <a:rPr lang="en-US" dirty="0" smtClean="0"/>
              <a:t>compensation </a:t>
            </a:r>
            <a:r>
              <a:rPr lang="en-US" dirty="0"/>
              <a:t>to the </a:t>
            </a:r>
            <a:r>
              <a:rPr lang="en-US" dirty="0" err="1" smtClean="0"/>
              <a:t>Lawahiqeen</a:t>
            </a:r>
            <a:r>
              <a:rPr lang="en-US" dirty="0" smtClean="0"/>
              <a:t> (</a:t>
            </a:r>
            <a:r>
              <a:rPr lang="en-US" dirty="0" err="1" smtClean="0"/>
              <a:t>dependants</a:t>
            </a:r>
            <a:r>
              <a:rPr lang="en-US" smtClean="0"/>
              <a:t>/survivors, )</a:t>
            </a:r>
            <a:endParaRPr lang="en-US" dirty="0" smtClean="0"/>
          </a:p>
          <a:p>
            <a:r>
              <a:rPr lang="en-US" dirty="0" smtClean="0"/>
              <a:t>and </a:t>
            </a:r>
            <a:r>
              <a:rPr lang="en-US" dirty="0"/>
              <a:t>Scholarships to the deserving children of the employees</a:t>
            </a:r>
            <a:r>
              <a:rPr lang="en-US" dirty="0" smtClean="0"/>
              <a:t>.</a:t>
            </a:r>
          </a:p>
          <a:p>
            <a:r>
              <a:rPr lang="en-US" dirty="0" smtClean="0"/>
              <a:t> </a:t>
            </a:r>
            <a:r>
              <a:rPr lang="en-US" dirty="0"/>
              <a:t>During the last 6 years, 2001-07, 8694 cheques were distributed in the head of </a:t>
            </a:r>
            <a:r>
              <a:rPr lang="en-US" dirty="0" err="1"/>
              <a:t>Jahez</a:t>
            </a:r>
            <a:r>
              <a:rPr lang="en-US" dirty="0"/>
              <a:t> grant which cost an amount of </a:t>
            </a:r>
            <a:r>
              <a:rPr lang="en-US" dirty="0" err="1"/>
              <a:t>Rs</a:t>
            </a:r>
            <a:r>
              <a:rPr lang="en-US" dirty="0"/>
              <a:t>. 263.678 million. 807 cheques were distributed in the head of death grant which cost </a:t>
            </a:r>
            <a:r>
              <a:rPr lang="en-US" dirty="0" err="1"/>
              <a:t>Rs</a:t>
            </a:r>
            <a:r>
              <a:rPr lang="en-US" dirty="0"/>
              <a:t>. 109.3 million. During the last 10 years 9761 cheques were distributed among deserving students are given scholarship which happen to be </a:t>
            </a:r>
            <a:r>
              <a:rPr lang="en-US" dirty="0" smtClean="0"/>
              <a:t>Rs.13,36,56,453</a:t>
            </a:r>
            <a:r>
              <a:rPr lang="en-US" dirty="0"/>
              <a:t>/-. </a:t>
            </a:r>
          </a:p>
          <a:p>
            <a:endParaRPr lang="en-US" dirty="0"/>
          </a:p>
        </p:txBody>
      </p:sp>
    </p:spTree>
    <p:extLst>
      <p:ext uri="{BB962C8B-B14F-4D97-AF65-F5344CB8AC3E}">
        <p14:creationId xmlns:p14="http://schemas.microsoft.com/office/powerpoint/2010/main" val="1596028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60020591"/>
              </p:ext>
            </p:extLst>
          </p:nvPr>
        </p:nvGraphicFramePr>
        <p:xfrm>
          <a:off x="381000" y="457200"/>
          <a:ext cx="8610600" cy="6441744"/>
        </p:xfrm>
        <a:graphic>
          <a:graphicData uri="http://schemas.openxmlformats.org/drawingml/2006/table">
            <a:tbl>
              <a:tblPr firstRow="1" firstCol="1" bandRow="1">
                <a:tableStyleId>{5C22544A-7EE6-4342-B048-85BDC9FD1C3A}</a:tableStyleId>
              </a:tblPr>
              <a:tblGrid>
                <a:gridCol w="6176805"/>
                <a:gridCol w="1426707"/>
                <a:gridCol w="1007088"/>
              </a:tblGrid>
              <a:tr h="491010">
                <a:tc>
                  <a:txBody>
                    <a:bodyPr/>
                    <a:lstStyle/>
                    <a:p>
                      <a:pPr marL="0" marR="0" algn="just">
                        <a:lnSpc>
                          <a:spcPct val="115000"/>
                        </a:lnSpc>
                        <a:spcBef>
                          <a:spcPts val="0"/>
                        </a:spcBef>
                        <a:spcAft>
                          <a:spcPts val="1000"/>
                        </a:spcAft>
                      </a:pPr>
                      <a:r>
                        <a:rPr lang="en-US" sz="2800" dirty="0" smtClean="0">
                          <a:effectLst/>
                        </a:rPr>
                        <a:t>Category wise</a:t>
                      </a:r>
                      <a:r>
                        <a:rPr lang="en-US" sz="2800" baseline="0" dirty="0" smtClean="0">
                          <a:effectLst/>
                        </a:rPr>
                        <a:t>  arte of scholarships </a:t>
                      </a:r>
                      <a:endParaRPr lang="en-US" sz="3600" dirty="0">
                        <a:effectLst/>
                        <a:latin typeface="Calibri"/>
                        <a:ea typeface="Times New Roman"/>
                        <a:cs typeface="Times New Roman"/>
                      </a:endParaRPr>
                    </a:p>
                  </a:txBody>
                  <a:tcPr/>
                </a:tc>
                <a:tc gridSpan="2">
                  <a:txBody>
                    <a:bodyPr/>
                    <a:lstStyle/>
                    <a:p>
                      <a:pPr marL="0" marR="0" algn="just">
                        <a:lnSpc>
                          <a:spcPct val="115000"/>
                        </a:lnSpc>
                        <a:spcBef>
                          <a:spcPts val="0"/>
                        </a:spcBef>
                        <a:spcAft>
                          <a:spcPts val="1000"/>
                        </a:spcAft>
                      </a:pPr>
                      <a:r>
                        <a:rPr lang="en-US" sz="1000">
                          <a:effectLst/>
                        </a:rPr>
                        <a:t>Rate</a:t>
                      </a:r>
                      <a:endParaRPr lang="en-US" sz="1100">
                        <a:effectLst/>
                        <a:latin typeface="Calibri"/>
                        <a:ea typeface="Times New Roman"/>
                        <a:cs typeface="Times New Roman"/>
                      </a:endParaRPr>
                    </a:p>
                  </a:txBody>
                  <a:tcPr/>
                </a:tc>
                <a:tc hMerge="1">
                  <a:txBody>
                    <a:bodyPr/>
                    <a:lstStyle/>
                    <a:p>
                      <a:endParaRPr lang="en-US"/>
                    </a:p>
                  </a:txBody>
                  <a:tcPr/>
                </a:tc>
              </a:tr>
              <a:tr h="491981">
                <a:tc>
                  <a:txBody>
                    <a:bodyPr/>
                    <a:lstStyle/>
                    <a:p>
                      <a:pPr marL="0" marR="0" algn="just">
                        <a:lnSpc>
                          <a:spcPct val="115000"/>
                        </a:lnSpc>
                        <a:spcBef>
                          <a:spcPts val="0"/>
                        </a:spcBef>
                        <a:spcAft>
                          <a:spcPts val="0"/>
                        </a:spcAft>
                      </a:pPr>
                      <a:r>
                        <a:rPr lang="en-US" sz="1000" dirty="0">
                          <a:effectLst/>
                        </a:rPr>
                        <a:t> </a:t>
                      </a:r>
                      <a:r>
                        <a:rPr lang="en-US" sz="2800" dirty="0" smtClean="0">
                          <a:effectLst/>
                        </a:rPr>
                        <a:t>category</a:t>
                      </a:r>
                      <a:endParaRPr lang="en-US" sz="36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000">
                          <a:effectLst/>
                        </a:rPr>
                        <a:t>Day Scholar</a:t>
                      </a:r>
                      <a:endParaRPr lang="en-US" sz="110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000">
                          <a:effectLst/>
                        </a:rPr>
                        <a:t>Boarder</a:t>
                      </a:r>
                      <a:endParaRPr lang="en-US" sz="1100">
                        <a:effectLst/>
                        <a:latin typeface="Calibri"/>
                        <a:ea typeface="Times New Roman"/>
                        <a:cs typeface="Times New Roman"/>
                      </a:endParaRPr>
                    </a:p>
                  </a:txBody>
                  <a:tcPr/>
                </a:tc>
              </a:tr>
              <a:tr h="826202">
                <a:tc>
                  <a:txBody>
                    <a:bodyPr/>
                    <a:lstStyle/>
                    <a:p>
                      <a:pPr marL="0" marR="0" algn="just">
                        <a:lnSpc>
                          <a:spcPct val="115000"/>
                        </a:lnSpc>
                        <a:spcBef>
                          <a:spcPts val="0"/>
                        </a:spcBef>
                        <a:spcAft>
                          <a:spcPts val="0"/>
                        </a:spcAft>
                      </a:pPr>
                      <a:r>
                        <a:rPr lang="en-US" sz="2000" u="sng" dirty="0">
                          <a:effectLst/>
                        </a:rPr>
                        <a:t>Category-I </a:t>
                      </a:r>
                      <a:r>
                        <a:rPr lang="en-US" sz="2000" dirty="0">
                          <a:effectLst/>
                        </a:rPr>
                        <a:t>	(</a:t>
                      </a:r>
                      <a:r>
                        <a:rPr lang="en-US" sz="2000" dirty="0" err="1">
                          <a:effectLst/>
                        </a:rPr>
                        <a:t>FSc</a:t>
                      </a:r>
                      <a:r>
                        <a:rPr lang="en-US" sz="2000" dirty="0">
                          <a:effectLst/>
                        </a:rPr>
                        <a:t>, General Science, </a:t>
                      </a:r>
                      <a:r>
                        <a:rPr lang="en-US" sz="2000" dirty="0" err="1">
                          <a:effectLst/>
                        </a:rPr>
                        <a:t>D.Com</a:t>
                      </a:r>
                      <a:r>
                        <a:rPr lang="en-US" sz="2000" dirty="0">
                          <a:effectLst/>
                        </a:rPr>
                        <a:t>, </a:t>
                      </a:r>
                      <a:endParaRPr lang="en-US" sz="2800" dirty="0">
                        <a:effectLst/>
                      </a:endParaRPr>
                    </a:p>
                    <a:p>
                      <a:pPr marL="0" marR="0" algn="just">
                        <a:lnSpc>
                          <a:spcPct val="115000"/>
                        </a:lnSpc>
                        <a:spcBef>
                          <a:spcPts val="0"/>
                        </a:spcBef>
                        <a:spcAft>
                          <a:spcPts val="1000"/>
                        </a:spcAft>
                      </a:pPr>
                      <a:r>
                        <a:rPr lang="en-US" sz="2000" dirty="0">
                          <a:effectLst/>
                        </a:rPr>
                        <a:t>                             Diploma Course in Polytechnic Institute)</a:t>
                      </a:r>
                      <a:endParaRPr lang="en-US" sz="28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2000" dirty="0">
                          <a:effectLst/>
                        </a:rPr>
                        <a:t>1000</a:t>
                      </a:r>
                      <a:endParaRPr lang="en-US" sz="28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2000" dirty="0">
                          <a:effectLst/>
                        </a:rPr>
                        <a:t>1600</a:t>
                      </a:r>
                      <a:endParaRPr lang="en-US" sz="2800" dirty="0">
                        <a:effectLst/>
                        <a:latin typeface="Calibri"/>
                        <a:ea typeface="Times New Roman"/>
                        <a:cs typeface="Times New Roman"/>
                      </a:endParaRPr>
                    </a:p>
                  </a:txBody>
                  <a:tcPr/>
                </a:tc>
              </a:tr>
              <a:tr h="1151314">
                <a:tc>
                  <a:txBody>
                    <a:bodyPr/>
                    <a:lstStyle/>
                    <a:p>
                      <a:pPr marL="0" marR="0" algn="just">
                        <a:lnSpc>
                          <a:spcPct val="115000"/>
                        </a:lnSpc>
                        <a:spcBef>
                          <a:spcPts val="0"/>
                        </a:spcBef>
                        <a:spcAft>
                          <a:spcPts val="1000"/>
                        </a:spcAft>
                      </a:pPr>
                      <a:r>
                        <a:rPr lang="en-US" sz="2400" u="sng" dirty="0">
                          <a:effectLst/>
                        </a:rPr>
                        <a:t>Category-II </a:t>
                      </a:r>
                      <a:r>
                        <a:rPr lang="en-US" sz="2400" dirty="0">
                          <a:effectLst/>
                        </a:rPr>
                        <a:t>	(BSc, </a:t>
                      </a:r>
                      <a:r>
                        <a:rPr lang="en-US" sz="2400" dirty="0" smtClean="0">
                          <a:effectLst/>
                        </a:rPr>
                        <a:t>B. Com</a:t>
                      </a:r>
                      <a:r>
                        <a:rPr lang="en-US" sz="2400" dirty="0">
                          <a:effectLst/>
                        </a:rPr>
                        <a:t>, </a:t>
                      </a:r>
                      <a:r>
                        <a:rPr lang="en-US" sz="2400" dirty="0" err="1" smtClean="0">
                          <a:effectLst/>
                        </a:rPr>
                        <a:t>B.Ed</a:t>
                      </a:r>
                      <a:r>
                        <a:rPr lang="en-US" sz="2400" dirty="0">
                          <a:effectLst/>
                        </a:rPr>
                        <a:t>, BCS, LLB)</a:t>
                      </a:r>
                      <a:endParaRPr lang="en-US" sz="32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600" dirty="0">
                          <a:effectLst/>
                        </a:rPr>
                        <a:t>1400</a:t>
                      </a:r>
                      <a:endParaRPr lang="en-US" sz="20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800" dirty="0">
                          <a:effectLst/>
                        </a:rPr>
                        <a:t>2300</a:t>
                      </a:r>
                      <a:endParaRPr lang="en-US" sz="2400" dirty="0">
                        <a:effectLst/>
                        <a:latin typeface="Calibri"/>
                        <a:ea typeface="Times New Roman"/>
                        <a:cs typeface="Times New Roman"/>
                      </a:endParaRPr>
                    </a:p>
                  </a:txBody>
                  <a:tcPr/>
                </a:tc>
              </a:tr>
              <a:tr h="1151314">
                <a:tc>
                  <a:txBody>
                    <a:bodyPr/>
                    <a:lstStyle/>
                    <a:p>
                      <a:pPr marL="0" marR="0" algn="just">
                        <a:lnSpc>
                          <a:spcPct val="115000"/>
                        </a:lnSpc>
                        <a:spcBef>
                          <a:spcPts val="0"/>
                        </a:spcBef>
                        <a:spcAft>
                          <a:spcPts val="1000"/>
                        </a:spcAft>
                      </a:pPr>
                      <a:r>
                        <a:rPr lang="en-US" sz="2400" dirty="0">
                          <a:effectLst/>
                        </a:rPr>
                        <a:t>Category-III	(</a:t>
                      </a:r>
                      <a:r>
                        <a:rPr lang="en-US" sz="2400" dirty="0" err="1">
                          <a:effectLst/>
                        </a:rPr>
                        <a:t>M.Sc</a:t>
                      </a:r>
                      <a:r>
                        <a:rPr lang="en-US" sz="2400" dirty="0">
                          <a:effectLst/>
                        </a:rPr>
                        <a:t>, MBA, </a:t>
                      </a:r>
                      <a:r>
                        <a:rPr lang="en-US" sz="2400" dirty="0" err="1">
                          <a:effectLst/>
                        </a:rPr>
                        <a:t>M.Com</a:t>
                      </a:r>
                      <a:r>
                        <a:rPr lang="en-US" sz="2400" dirty="0">
                          <a:effectLst/>
                        </a:rPr>
                        <a:t>, MCS)</a:t>
                      </a:r>
                      <a:endParaRPr lang="en-US" sz="32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2800" dirty="0">
                          <a:effectLst/>
                        </a:rPr>
                        <a:t>1900</a:t>
                      </a:r>
                      <a:endParaRPr lang="en-US" sz="36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2800" dirty="0">
                          <a:effectLst/>
                        </a:rPr>
                        <a:t>2900</a:t>
                      </a:r>
                      <a:endParaRPr lang="en-US" sz="3600" dirty="0">
                        <a:effectLst/>
                        <a:latin typeface="Calibri"/>
                        <a:ea typeface="Times New Roman"/>
                        <a:cs typeface="Times New Roman"/>
                      </a:endParaRPr>
                    </a:p>
                  </a:txBody>
                  <a:tcPr/>
                </a:tc>
              </a:tr>
              <a:tr h="1831780">
                <a:tc>
                  <a:txBody>
                    <a:bodyPr/>
                    <a:lstStyle/>
                    <a:p>
                      <a:pPr marL="0" marR="0" algn="just">
                        <a:lnSpc>
                          <a:spcPct val="115000"/>
                        </a:lnSpc>
                        <a:spcBef>
                          <a:spcPts val="0"/>
                        </a:spcBef>
                        <a:spcAft>
                          <a:spcPts val="0"/>
                        </a:spcAft>
                      </a:pPr>
                      <a:r>
                        <a:rPr lang="en-US" sz="1400" u="sng" dirty="0">
                          <a:effectLst/>
                        </a:rPr>
                        <a:t>Category-IV</a:t>
                      </a:r>
                      <a:r>
                        <a:rPr lang="en-US" sz="1400" dirty="0">
                          <a:effectLst/>
                        </a:rPr>
                        <a:t> 	(Students of Public Sector Medical College / Universities, College of Dentistry, College of Animal Husbandry, Engineering Universities, NUST, GIK, MASJU, FAST, FUMS, LSE, AKMU ,</a:t>
                      </a:r>
                      <a:r>
                        <a:rPr lang="en-US" sz="1400" dirty="0" err="1">
                          <a:effectLst/>
                        </a:rPr>
                        <a:t>Wah</a:t>
                      </a:r>
                      <a:r>
                        <a:rPr lang="en-US" sz="1400" dirty="0">
                          <a:effectLst/>
                        </a:rPr>
                        <a:t> Medical College, </a:t>
                      </a:r>
                      <a:r>
                        <a:rPr lang="en-US" sz="1400" dirty="0" err="1">
                          <a:effectLst/>
                        </a:rPr>
                        <a:t>Wah</a:t>
                      </a:r>
                      <a:r>
                        <a:rPr lang="en-US" sz="1400" dirty="0">
                          <a:effectLst/>
                        </a:rPr>
                        <a:t> Engineering College, Cadet Colleges being run by Federal / Provincial Government.</a:t>
                      </a:r>
                      <a:endParaRPr lang="en-US" sz="18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800" dirty="0">
                          <a:effectLst/>
                        </a:rPr>
                        <a:t>Actual Cost + 2300</a:t>
                      </a:r>
                      <a:endParaRPr lang="en-US" sz="2400" dirty="0">
                        <a:effectLst/>
                        <a:latin typeface="Calibri"/>
                        <a:ea typeface="Times New Roman"/>
                        <a:cs typeface="Times New Roman"/>
                      </a:endParaRPr>
                    </a:p>
                  </a:txBody>
                  <a:tcPr/>
                </a:tc>
                <a:tc>
                  <a:txBody>
                    <a:bodyPr/>
                    <a:lstStyle/>
                    <a:p>
                      <a:pPr marL="0" marR="0" algn="just">
                        <a:lnSpc>
                          <a:spcPct val="115000"/>
                        </a:lnSpc>
                        <a:spcBef>
                          <a:spcPts val="0"/>
                        </a:spcBef>
                        <a:spcAft>
                          <a:spcPts val="1000"/>
                        </a:spcAft>
                      </a:pPr>
                      <a:r>
                        <a:rPr lang="en-US" sz="1800" dirty="0">
                          <a:effectLst/>
                        </a:rPr>
                        <a:t>Actual Cost + 3500</a:t>
                      </a:r>
                      <a:endParaRPr lang="en-US" sz="2400" dirty="0">
                        <a:effectLst/>
                        <a:latin typeface="Calibri"/>
                        <a:ea typeface="Times New Roman"/>
                        <a:cs typeface="Times New Roman"/>
                      </a:endParaRPr>
                    </a:p>
                  </a:txBody>
                  <a:tcPr/>
                </a:tc>
              </a:tr>
            </a:tbl>
          </a:graphicData>
        </a:graphic>
      </p:graphicFrame>
    </p:spTree>
    <p:extLst>
      <p:ext uri="{BB962C8B-B14F-4D97-AF65-F5344CB8AC3E}">
        <p14:creationId xmlns:p14="http://schemas.microsoft.com/office/powerpoint/2010/main" val="582950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004560"/>
          </a:xfrm>
        </p:spPr>
        <p:txBody>
          <a:bodyPr>
            <a:normAutofit/>
          </a:bodyPr>
          <a:lstStyle/>
          <a:p>
            <a:r>
              <a:rPr lang="en-US" sz="4000" i="1" u="sng" dirty="0" smtClean="0"/>
              <a:t>Such </a:t>
            </a:r>
            <a:r>
              <a:rPr lang="en-US" sz="4000" i="1" u="sng" dirty="0"/>
              <a:t>services, facilities and amenities which may be established in or in the vicinity of undertakings to enable the persons employed in them to perform their work in healthy and congenial surroundings, and provided with amenities conducive to good health and high morale.” </a:t>
            </a:r>
          </a:p>
          <a:p>
            <a:endParaRPr lang="en-US" sz="3600" dirty="0"/>
          </a:p>
        </p:txBody>
      </p:sp>
    </p:spTree>
    <p:extLst>
      <p:ext uri="{BB962C8B-B14F-4D97-AF65-F5344CB8AC3E}">
        <p14:creationId xmlns:p14="http://schemas.microsoft.com/office/powerpoint/2010/main" val="220752083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pPr marL="137160" indent="0" algn="ctr">
              <a:buNone/>
            </a:pPr>
            <a:r>
              <a:rPr lang="en-US" sz="8800" dirty="0"/>
              <a:t>Employees Old-Age Benefit Institution</a:t>
            </a:r>
            <a:endParaRPr lang="en-US" sz="8800" b="1" dirty="0"/>
          </a:p>
          <a:p>
            <a:endParaRPr lang="en-US" dirty="0"/>
          </a:p>
        </p:txBody>
      </p:sp>
    </p:spTree>
    <p:extLst>
      <p:ext uri="{BB962C8B-B14F-4D97-AF65-F5344CB8AC3E}">
        <p14:creationId xmlns:p14="http://schemas.microsoft.com/office/powerpoint/2010/main" val="124208352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56960"/>
          </a:xfrm>
        </p:spPr>
        <p:txBody>
          <a:bodyPr>
            <a:normAutofit/>
          </a:bodyPr>
          <a:lstStyle/>
          <a:p>
            <a:r>
              <a:rPr lang="en-US" sz="3200" dirty="0"/>
              <a:t>EOBI was established in July 1976 for the practical implementation of the EOBI Act 1976. The purpose of this act is </a:t>
            </a:r>
            <a:r>
              <a:rPr lang="en-US" sz="3200" u="sng" dirty="0" smtClean="0"/>
              <a:t>to provide pension and other grants to the aged and disabled workers of industries and other institutions</a:t>
            </a:r>
            <a:r>
              <a:rPr lang="en-US" sz="3200" u="sng" smtClean="0"/>
              <a:t>.</a:t>
            </a:r>
            <a:r>
              <a:rPr lang="en-US" sz="3200" smtClean="0"/>
              <a:t> </a:t>
            </a:r>
          </a:p>
          <a:p>
            <a:r>
              <a:rPr lang="en-US" sz="3200" smtClean="0"/>
              <a:t>Along </a:t>
            </a:r>
            <a:r>
              <a:rPr lang="en-US" sz="3200" dirty="0"/>
              <a:t>with </a:t>
            </a:r>
            <a:r>
              <a:rPr lang="en-US" sz="3200" u="sng" dirty="0"/>
              <a:t>pension</a:t>
            </a:r>
            <a:r>
              <a:rPr lang="en-US" sz="3200" dirty="0"/>
              <a:t> and invalidity </a:t>
            </a:r>
            <a:r>
              <a:rPr lang="en-US" sz="3200" u="sng" dirty="0"/>
              <a:t>grants the institution also provide </a:t>
            </a:r>
            <a:r>
              <a:rPr lang="en-US" sz="3200" dirty="0"/>
              <a:t>pension to the </a:t>
            </a:r>
            <a:r>
              <a:rPr lang="en-US" sz="3200" u="sng" dirty="0"/>
              <a:t>widow and children of the deceased workers</a:t>
            </a:r>
            <a:r>
              <a:rPr lang="en-US" sz="3200" dirty="0"/>
              <a:t>. If the deceased have left no children and widow then his parents are given pension till five years. </a:t>
            </a:r>
          </a:p>
          <a:p>
            <a:endParaRPr lang="en-US" sz="3200" dirty="0"/>
          </a:p>
        </p:txBody>
      </p:sp>
    </p:spTree>
    <p:extLst>
      <p:ext uri="{BB962C8B-B14F-4D97-AF65-F5344CB8AC3E}">
        <p14:creationId xmlns:p14="http://schemas.microsoft.com/office/powerpoint/2010/main" val="1471731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610600" cy="6004560"/>
          </a:xfrm>
        </p:spPr>
        <p:txBody>
          <a:bodyPr>
            <a:normAutofit/>
          </a:bodyPr>
          <a:lstStyle/>
          <a:p>
            <a:pPr marL="137160" indent="0">
              <a:buNone/>
            </a:pPr>
            <a:r>
              <a:rPr lang="en-US" sz="3600" dirty="0"/>
              <a:t>EOBI is a corporate institution and work under the supervision of Federal Ministry of Labour, Manpower and Overseas Pakistani. Those establishments where EOBI is applicable includes industries, factories, welfare organizations, private schools, departmental stores, trade and security companies </a:t>
            </a:r>
            <a:r>
              <a:rPr lang="en-US" sz="3600" dirty="0" smtClean="0"/>
              <a:t>etc. where</a:t>
            </a:r>
            <a:endParaRPr lang="en-US" sz="3600" dirty="0"/>
          </a:p>
        </p:txBody>
      </p:sp>
    </p:spTree>
    <p:extLst>
      <p:ext uri="{BB962C8B-B14F-4D97-AF65-F5344CB8AC3E}">
        <p14:creationId xmlns:p14="http://schemas.microsoft.com/office/powerpoint/2010/main" val="9013575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28360"/>
          </a:xfrm>
        </p:spPr>
        <p:txBody>
          <a:bodyPr>
            <a:normAutofit/>
          </a:bodyPr>
          <a:lstStyle/>
          <a:p>
            <a:r>
              <a:rPr lang="en-US" sz="4400" dirty="0"/>
              <a:t>2</a:t>
            </a:r>
            <a:r>
              <a:rPr lang="en-US" sz="4400" dirty="0" smtClean="0"/>
              <a:t>0 </a:t>
            </a:r>
            <a:r>
              <a:rPr lang="en-US" sz="4400" dirty="0"/>
              <a:t>or more </a:t>
            </a:r>
            <a:r>
              <a:rPr lang="en-US" sz="4400" dirty="0" smtClean="0"/>
              <a:t> persons </a:t>
            </a:r>
            <a:r>
              <a:rPr lang="en-US" sz="4400" dirty="0"/>
              <a:t>are </a:t>
            </a:r>
            <a:r>
              <a:rPr lang="en-US" sz="4400" dirty="0" smtClean="0"/>
              <a:t>employed,  are registered for the purpose.   </a:t>
            </a:r>
            <a:r>
              <a:rPr lang="en-US" sz="4400" dirty="0"/>
              <a:t>In such establishments the employees are registered and they are given pension at the time when is applicable. </a:t>
            </a:r>
          </a:p>
          <a:p>
            <a:endParaRPr lang="en-US" sz="3600" dirty="0"/>
          </a:p>
        </p:txBody>
      </p:sp>
    </p:spTree>
    <p:extLst>
      <p:ext uri="{BB962C8B-B14F-4D97-AF65-F5344CB8AC3E}">
        <p14:creationId xmlns:p14="http://schemas.microsoft.com/office/powerpoint/2010/main" val="88837348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23560"/>
          </a:xfrm>
        </p:spPr>
        <p:txBody>
          <a:bodyPr>
            <a:normAutofit/>
          </a:bodyPr>
          <a:lstStyle/>
          <a:p>
            <a:r>
              <a:rPr lang="en-US" sz="4000" dirty="0"/>
              <a:t>EOBI is functioning in all over the country through its various regions. There are 31 offices of EOBI all over the country. In K</a:t>
            </a:r>
            <a:r>
              <a:rPr lang="en-US" sz="4000" dirty="0" smtClean="0"/>
              <a:t>P</a:t>
            </a:r>
            <a:r>
              <a:rPr lang="en-US" sz="4000" dirty="0"/>
              <a:t>, there are 3 regions of EOBI, Peshawar, Mardan and Abbottabad. Each region has its sub-areas headed by Assistant Director</a:t>
            </a:r>
          </a:p>
        </p:txBody>
      </p:sp>
    </p:spTree>
    <p:extLst>
      <p:ext uri="{BB962C8B-B14F-4D97-AF65-F5344CB8AC3E}">
        <p14:creationId xmlns:p14="http://schemas.microsoft.com/office/powerpoint/2010/main" val="239772524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
            </a:r>
            <a:br>
              <a:rPr lang="en-US" dirty="0" smtClean="0"/>
            </a:br>
            <a:r>
              <a:rPr lang="en-US" dirty="0" smtClean="0"/>
              <a:t>Functions </a:t>
            </a:r>
            <a:r>
              <a:rPr lang="en-US" dirty="0"/>
              <a:t>of EOBI</a:t>
            </a:r>
            <a:br>
              <a:rPr lang="en-US" dirty="0"/>
            </a:br>
            <a:endParaRPr lang="en-US" dirty="0"/>
          </a:p>
        </p:txBody>
      </p:sp>
      <p:sp>
        <p:nvSpPr>
          <p:cNvPr id="3" name="Content Placeholder 2"/>
          <p:cNvSpPr>
            <a:spLocks noGrp="1"/>
          </p:cNvSpPr>
          <p:nvPr>
            <p:ph idx="1"/>
          </p:nvPr>
        </p:nvSpPr>
        <p:spPr/>
        <p:txBody>
          <a:bodyPr/>
          <a:lstStyle/>
          <a:p>
            <a:pPr lvl="0"/>
            <a:r>
              <a:rPr lang="en-US" dirty="0" smtClean="0"/>
              <a:t>Identification </a:t>
            </a:r>
            <a:r>
              <a:rPr lang="en-US" dirty="0"/>
              <a:t>&amp; Registration of Establishments and Industries. </a:t>
            </a:r>
          </a:p>
          <a:p>
            <a:pPr lvl="0"/>
            <a:r>
              <a:rPr lang="en-US" dirty="0"/>
              <a:t>Identification &amp; Registration of Insured Persons </a:t>
            </a:r>
          </a:p>
          <a:p>
            <a:pPr lvl="0"/>
            <a:r>
              <a:rPr lang="en-US" dirty="0"/>
              <a:t>Collection of Contribution </a:t>
            </a:r>
          </a:p>
          <a:p>
            <a:pPr lvl="0"/>
            <a:r>
              <a:rPr lang="en-US" dirty="0"/>
              <a:t>EOB Fund Management </a:t>
            </a:r>
          </a:p>
          <a:p>
            <a:pPr lvl="0"/>
            <a:r>
              <a:rPr lang="en-US" dirty="0"/>
              <a:t>Provision of Benefits as per Laws  </a:t>
            </a:r>
          </a:p>
          <a:p>
            <a:endParaRPr lang="en-US" dirty="0"/>
          </a:p>
        </p:txBody>
      </p:sp>
    </p:spTree>
    <p:extLst>
      <p:ext uri="{BB962C8B-B14F-4D97-AF65-F5344CB8AC3E}">
        <p14:creationId xmlns:p14="http://schemas.microsoft.com/office/powerpoint/2010/main" val="299192097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 of Regions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Registration </a:t>
            </a:r>
            <a:r>
              <a:rPr lang="en-US" dirty="0"/>
              <a:t>of Employers and Employees </a:t>
            </a:r>
          </a:p>
          <a:p>
            <a:pPr lvl="0"/>
            <a:r>
              <a:rPr lang="en-US" dirty="0"/>
              <a:t>Collection of Contribution </a:t>
            </a:r>
          </a:p>
          <a:p>
            <a:pPr lvl="0"/>
            <a:r>
              <a:rPr lang="en-US" dirty="0"/>
              <a:t>Verify contribution from Employer's record &amp; raise notices to recover arrears </a:t>
            </a:r>
          </a:p>
          <a:p>
            <a:pPr lvl="0"/>
            <a:r>
              <a:rPr lang="en-US" dirty="0"/>
              <a:t>Visit to bank branches to oversee the work of contribution collection and disbursement of </a:t>
            </a:r>
            <a:r>
              <a:rPr lang="en-US" dirty="0" smtClean="0"/>
              <a:t>pensioner </a:t>
            </a:r>
            <a:r>
              <a:rPr lang="en-US" dirty="0"/>
              <a:t>benefits </a:t>
            </a:r>
          </a:p>
          <a:p>
            <a:pPr lvl="0"/>
            <a:r>
              <a:rPr lang="en-US" dirty="0"/>
              <a:t>Record building of Employers, Employees and Pensioners </a:t>
            </a:r>
          </a:p>
          <a:p>
            <a:pPr lvl="0"/>
            <a:r>
              <a:rPr lang="en-US" dirty="0"/>
              <a:t>Pre-audit of claim cases </a:t>
            </a:r>
          </a:p>
          <a:p>
            <a:pPr lvl="0"/>
            <a:r>
              <a:rPr lang="en-US" dirty="0"/>
              <a:t>Pre-audit of management expenses made though </a:t>
            </a:r>
            <a:r>
              <a:rPr lang="en-US" dirty="0" err="1" smtClean="0"/>
              <a:t>imprest</a:t>
            </a:r>
            <a:r>
              <a:rPr lang="en-US" dirty="0" smtClean="0"/>
              <a:t> </a:t>
            </a:r>
            <a:r>
              <a:rPr lang="en-US" dirty="0"/>
              <a:t>account </a:t>
            </a:r>
          </a:p>
          <a:p>
            <a:pPr lvl="0"/>
            <a:r>
              <a:rPr lang="en-US" dirty="0"/>
              <a:t>Pre-audit of Demand &amp; Show-cause notices </a:t>
            </a:r>
          </a:p>
          <a:p>
            <a:pPr lvl="0"/>
            <a:r>
              <a:rPr lang="en-US" dirty="0"/>
              <a:t>Dealing with Commercial audit </a:t>
            </a:r>
          </a:p>
          <a:p>
            <a:endParaRPr lang="en-US" dirty="0"/>
          </a:p>
        </p:txBody>
      </p:sp>
    </p:spTree>
    <p:extLst>
      <p:ext uri="{BB962C8B-B14F-4D97-AF65-F5344CB8AC3E}">
        <p14:creationId xmlns:p14="http://schemas.microsoft.com/office/powerpoint/2010/main" val="77107362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Benefits</a:t>
            </a:r>
            <a:r>
              <a:rPr lang="en-US" dirty="0"/>
              <a:t> </a:t>
            </a:r>
            <a:br>
              <a:rPr lang="en-US" dirty="0"/>
            </a:br>
            <a:endParaRPr lang="en-US" dirty="0"/>
          </a:p>
        </p:txBody>
      </p:sp>
      <p:sp>
        <p:nvSpPr>
          <p:cNvPr id="3" name="Content Placeholder 2"/>
          <p:cNvSpPr>
            <a:spLocks noGrp="1"/>
          </p:cNvSpPr>
          <p:nvPr>
            <p:ph idx="1"/>
          </p:nvPr>
        </p:nvSpPr>
        <p:spPr>
          <a:xfrm>
            <a:off x="457200" y="1371600"/>
            <a:ext cx="8229600" cy="4937760"/>
          </a:xfrm>
        </p:spPr>
        <p:txBody>
          <a:bodyPr>
            <a:normAutofit fontScale="85000" lnSpcReduction="20000"/>
          </a:bodyPr>
          <a:lstStyle/>
          <a:p>
            <a:r>
              <a:rPr lang="en-US" sz="4200" dirty="0" smtClean="0"/>
              <a:t>Under </a:t>
            </a:r>
            <a:r>
              <a:rPr lang="en-US" sz="4200" dirty="0"/>
              <a:t>EOB Scheme, Insured Persons are entitled to avail benefit like, </a:t>
            </a:r>
            <a:endParaRPr lang="en-US" sz="4200" dirty="0" smtClean="0"/>
          </a:p>
          <a:p>
            <a:r>
              <a:rPr lang="en-US" sz="4200" dirty="0" smtClean="0"/>
              <a:t>Old-Age </a:t>
            </a:r>
            <a:r>
              <a:rPr lang="en-US" sz="4200" dirty="0"/>
              <a:t>Pension (on the event of retirement), </a:t>
            </a:r>
            <a:endParaRPr lang="en-US" sz="4200" dirty="0" smtClean="0"/>
          </a:p>
          <a:p>
            <a:r>
              <a:rPr lang="en-US" sz="4200" dirty="0" smtClean="0"/>
              <a:t>Invalidity </a:t>
            </a:r>
            <a:r>
              <a:rPr lang="en-US" sz="4200" dirty="0"/>
              <a:t>Pension (In case of permanent disability</a:t>
            </a:r>
            <a:r>
              <a:rPr lang="en-US" sz="4200" dirty="0" smtClean="0"/>
              <a:t>),</a:t>
            </a:r>
          </a:p>
          <a:p>
            <a:endParaRPr lang="en-US" dirty="0" smtClean="0"/>
          </a:p>
          <a:p>
            <a:endParaRPr lang="en-US" dirty="0"/>
          </a:p>
          <a:p>
            <a:r>
              <a:rPr lang="en-US" sz="2600" dirty="0"/>
              <a:t>Govt. of Pakistan. (2008). </a:t>
            </a:r>
            <a:r>
              <a:rPr lang="en-US" sz="2600" i="1" dirty="0"/>
              <a:t>Employees' Old-Age Benefits Institution.</a:t>
            </a:r>
            <a:r>
              <a:rPr lang="en-US" sz="2600" dirty="0"/>
              <a:t> Ministry of Labour, Manpower, and overseas Pakistani , September 08, 2008 from  </a:t>
            </a:r>
            <a:r>
              <a:rPr lang="en-US" sz="2600" u="sng" dirty="0">
                <a:hlinkClick r:id="rId2"/>
              </a:rPr>
              <a:t>http://www.eobi.gov.pk/</a:t>
            </a:r>
            <a:r>
              <a:rPr lang="en-US" sz="2600" dirty="0"/>
              <a:t> </a:t>
            </a:r>
          </a:p>
          <a:p>
            <a:endParaRPr lang="en-US" sz="2600" dirty="0"/>
          </a:p>
        </p:txBody>
      </p:sp>
    </p:spTree>
    <p:extLst>
      <p:ext uri="{BB962C8B-B14F-4D97-AF65-F5344CB8AC3E}">
        <p14:creationId xmlns:p14="http://schemas.microsoft.com/office/powerpoint/2010/main" val="192999646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normAutofit/>
          </a:bodyPr>
          <a:lstStyle/>
          <a:p>
            <a:r>
              <a:rPr lang="en-US" dirty="0"/>
              <a:t> Old-Age Grant (an Insured Person attained superannuation age, but does not posses the minimum threshold for pension)</a:t>
            </a:r>
          </a:p>
          <a:p>
            <a:r>
              <a:rPr lang="en-US" dirty="0"/>
              <a:t> Survivor's Pension (in case an Insured Person is expired).</a:t>
            </a:r>
          </a:p>
          <a:p>
            <a:r>
              <a:rPr lang="en-US" baseline="30000" dirty="0"/>
              <a:t> </a:t>
            </a:r>
            <a:r>
              <a:rPr lang="en-US" dirty="0"/>
              <a:t>The workers who are registered with EOBI their contribution is paid by their employers each month and when the male reach at the age of 60 years and female at the age of 55years they become eligible for pensions and other grants. </a:t>
            </a:r>
          </a:p>
          <a:p>
            <a:endParaRPr lang="en-US" dirty="0"/>
          </a:p>
          <a:p>
            <a:endParaRPr lang="en-US" dirty="0"/>
          </a:p>
        </p:txBody>
      </p:sp>
    </p:spTree>
    <p:extLst>
      <p:ext uri="{BB962C8B-B14F-4D97-AF65-F5344CB8AC3E}">
        <p14:creationId xmlns:p14="http://schemas.microsoft.com/office/powerpoint/2010/main" val="37228963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Contribution</a:t>
            </a:r>
            <a:r>
              <a:rPr lang="en-US" dirty="0"/>
              <a:t> </a:t>
            </a:r>
            <a:br>
              <a:rPr lang="en-US" dirty="0"/>
            </a:br>
            <a:endParaRPr lang="en-US" dirty="0"/>
          </a:p>
        </p:txBody>
      </p:sp>
      <p:sp>
        <p:nvSpPr>
          <p:cNvPr id="3" name="Content Placeholder 2"/>
          <p:cNvSpPr>
            <a:spLocks noGrp="1"/>
          </p:cNvSpPr>
          <p:nvPr>
            <p:ph idx="1"/>
          </p:nvPr>
        </p:nvSpPr>
        <p:spPr>
          <a:xfrm>
            <a:off x="76200" y="1600200"/>
            <a:ext cx="8991600" cy="5105400"/>
          </a:xfrm>
        </p:spPr>
        <p:txBody>
          <a:bodyPr>
            <a:normAutofit/>
          </a:bodyPr>
          <a:lstStyle/>
          <a:p>
            <a:r>
              <a:rPr lang="en-US" sz="3200" dirty="0" smtClean="0"/>
              <a:t>Presently</a:t>
            </a:r>
            <a:r>
              <a:rPr lang="en-US" sz="3200" dirty="0"/>
              <a:t>, the Institution does not receive any financial assistance from the Government for carrying out its Operations. </a:t>
            </a:r>
            <a:endParaRPr lang="en-US" sz="3200" dirty="0" smtClean="0"/>
          </a:p>
          <a:p>
            <a:r>
              <a:rPr lang="en-US" sz="3200" dirty="0" smtClean="0"/>
              <a:t>A </a:t>
            </a:r>
            <a:r>
              <a:rPr lang="en-US" sz="3200" dirty="0"/>
              <a:t>contribution equal to 5% of minimum wages has to be paid by the Employers of all the Industrial and Commercial Organizations where EOB </a:t>
            </a:r>
            <a:r>
              <a:rPr lang="en-US" sz="3200" dirty="0" smtClean="0"/>
              <a:t>Act </a:t>
            </a:r>
            <a:r>
              <a:rPr lang="en-US" sz="3200" dirty="0"/>
              <a:t>is applicable. Contribution equal to 1% of minimum wages by the Employees of said Organizations.</a:t>
            </a:r>
          </a:p>
          <a:p>
            <a:pPr marL="137160" indent="0">
              <a:buNone/>
            </a:pPr>
            <a:endParaRPr lang="en-US" dirty="0"/>
          </a:p>
          <a:p>
            <a:endParaRPr lang="en-US" dirty="0"/>
          </a:p>
        </p:txBody>
      </p:sp>
    </p:spTree>
    <p:extLst>
      <p:ext uri="{BB962C8B-B14F-4D97-AF65-F5344CB8AC3E}">
        <p14:creationId xmlns:p14="http://schemas.microsoft.com/office/powerpoint/2010/main" val="2790918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095999"/>
          </a:xfrm>
        </p:spPr>
        <p:txBody>
          <a:bodyPr>
            <a:normAutofit/>
          </a:bodyPr>
          <a:lstStyle/>
          <a:p>
            <a:r>
              <a:rPr lang="en-US" sz="4000" dirty="0" smtClean="0"/>
              <a:t>Labour </a:t>
            </a:r>
            <a:r>
              <a:rPr lang="en-US" sz="4000" dirty="0"/>
              <a:t>welfare may be understood to mean </a:t>
            </a:r>
            <a:r>
              <a:rPr lang="en-US" sz="4000" u="sng" dirty="0"/>
              <a:t>all measures and provisions, provided by employer in and around the </a:t>
            </a:r>
            <a:r>
              <a:rPr lang="en-US" sz="4000" u="sng" dirty="0" smtClean="0"/>
              <a:t>factory/work place </a:t>
            </a:r>
            <a:r>
              <a:rPr lang="en-US" sz="4000" u="sng" dirty="0"/>
              <a:t>for creating better working, living and cultural conditions for the workers. </a:t>
            </a:r>
          </a:p>
        </p:txBody>
      </p:sp>
    </p:spTree>
    <p:extLst>
      <p:ext uri="{BB962C8B-B14F-4D97-AF65-F5344CB8AC3E}">
        <p14:creationId xmlns:p14="http://schemas.microsoft.com/office/powerpoint/2010/main" val="13098740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RATES:</a:t>
            </a:r>
            <a:br>
              <a:rPr lang="en-US" i="1" dirty="0"/>
            </a:br>
            <a:endParaRPr lang="en-US" dirty="0"/>
          </a:p>
        </p:txBody>
      </p:sp>
      <p:sp>
        <p:nvSpPr>
          <p:cNvPr id="3" name="Content Placeholder 2"/>
          <p:cNvSpPr>
            <a:spLocks noGrp="1"/>
          </p:cNvSpPr>
          <p:nvPr>
            <p:ph idx="1"/>
          </p:nvPr>
        </p:nvSpPr>
        <p:spPr/>
        <p:txBody>
          <a:bodyPr/>
          <a:lstStyle/>
          <a:p>
            <a:r>
              <a:rPr lang="en-US" dirty="0" smtClean="0"/>
              <a:t>1- </a:t>
            </a:r>
            <a:r>
              <a:rPr lang="en-US" dirty="0"/>
              <a:t>Employer's Contribution @ 5 % of the worker's minimum wages 	 </a:t>
            </a:r>
            <a:r>
              <a:rPr lang="en-US" dirty="0" err="1"/>
              <a:t>Rs</a:t>
            </a:r>
            <a:r>
              <a:rPr lang="en-US" dirty="0"/>
              <a:t>. 4</a:t>
            </a:r>
            <a:r>
              <a:rPr lang="en-US" dirty="0" smtClean="0"/>
              <a:t>00</a:t>
            </a:r>
            <a:r>
              <a:rPr lang="en-US" dirty="0"/>
              <a:t>/= Per Month</a:t>
            </a:r>
          </a:p>
          <a:p>
            <a:r>
              <a:rPr lang="en-US" dirty="0"/>
              <a:t> 2- Employee's Contribution @ 1 % of the worker's minimum wages (i.e. </a:t>
            </a:r>
            <a:r>
              <a:rPr lang="en-US" dirty="0" err="1"/>
              <a:t>Rs</a:t>
            </a:r>
            <a:r>
              <a:rPr lang="en-US" dirty="0"/>
              <a:t>. </a:t>
            </a:r>
            <a:r>
              <a:rPr lang="en-US" dirty="0" smtClean="0"/>
              <a:t>8000</a:t>
            </a:r>
            <a:r>
              <a:rPr lang="en-US" dirty="0"/>
              <a:t>)   </a:t>
            </a:r>
            <a:r>
              <a:rPr lang="en-US" dirty="0" err="1"/>
              <a:t>Rs</a:t>
            </a:r>
            <a:r>
              <a:rPr lang="en-US" dirty="0"/>
              <a:t>. </a:t>
            </a:r>
            <a:r>
              <a:rPr lang="en-US" dirty="0" smtClean="0"/>
              <a:t>80</a:t>
            </a:r>
            <a:r>
              <a:rPr lang="en-US" dirty="0"/>
              <a:t>/=   Per Month         </a:t>
            </a:r>
          </a:p>
          <a:p>
            <a:r>
              <a:rPr lang="en-US" b="1" dirty="0"/>
              <a:t>Total Contribution per Employee	 </a:t>
            </a:r>
            <a:r>
              <a:rPr lang="en-US" b="1" dirty="0" err="1"/>
              <a:t>Rs</a:t>
            </a:r>
            <a:r>
              <a:rPr lang="en-US" b="1" dirty="0"/>
              <a:t>. </a:t>
            </a:r>
            <a:r>
              <a:rPr lang="en-US" b="1" dirty="0" smtClean="0"/>
              <a:t>480</a:t>
            </a:r>
            <a:r>
              <a:rPr lang="en-US" b="1" dirty="0"/>
              <a:t>/= Per Month</a:t>
            </a:r>
            <a:endParaRPr lang="en-US" dirty="0"/>
          </a:p>
          <a:p>
            <a:endParaRPr lang="en-US" dirty="0"/>
          </a:p>
        </p:txBody>
      </p:sp>
    </p:spTree>
    <p:extLst>
      <p:ext uri="{BB962C8B-B14F-4D97-AF65-F5344CB8AC3E}">
        <p14:creationId xmlns:p14="http://schemas.microsoft.com/office/powerpoint/2010/main" val="195362274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Pensions</a:t>
            </a:r>
          </a:p>
        </p:txBody>
      </p:sp>
      <p:sp>
        <p:nvSpPr>
          <p:cNvPr id="3" name="Content Placeholder 2"/>
          <p:cNvSpPr>
            <a:spLocks noGrp="1"/>
          </p:cNvSpPr>
          <p:nvPr>
            <p:ph idx="1"/>
          </p:nvPr>
        </p:nvSpPr>
        <p:spPr/>
        <p:txBody>
          <a:bodyPr>
            <a:normAutofit fontScale="55000" lnSpcReduction="20000"/>
          </a:bodyPr>
          <a:lstStyle/>
          <a:p>
            <a:pPr marL="137160" indent="0">
              <a:buNone/>
            </a:pPr>
            <a:endParaRPr lang="en-US" b="1" dirty="0"/>
          </a:p>
          <a:p>
            <a:r>
              <a:rPr lang="en-US" sz="4400" dirty="0" smtClean="0"/>
              <a:t>EOBI give pension or grant to the registered employees or their family of the following types :-</a:t>
            </a:r>
          </a:p>
          <a:p>
            <a:pPr lvl="0"/>
            <a:r>
              <a:rPr lang="en-US" sz="4400" dirty="0" smtClean="0"/>
              <a:t>Old-Age Pension </a:t>
            </a:r>
          </a:p>
          <a:p>
            <a:pPr lvl="0"/>
            <a:r>
              <a:rPr lang="en-US" sz="4400" dirty="0" smtClean="0"/>
              <a:t>Survivor's Pension </a:t>
            </a:r>
          </a:p>
          <a:p>
            <a:pPr lvl="0"/>
            <a:r>
              <a:rPr lang="en-US" sz="4400" dirty="0" smtClean="0"/>
              <a:t>Invalidity Pension </a:t>
            </a:r>
          </a:p>
          <a:p>
            <a:pPr lvl="0"/>
            <a:r>
              <a:rPr lang="en-US" sz="4400" dirty="0" smtClean="0"/>
              <a:t>Old-Age Grants</a:t>
            </a:r>
            <a:endParaRPr lang="en-US" sz="4400" b="1" u="sng" dirty="0" smtClean="0"/>
          </a:p>
          <a:p>
            <a:r>
              <a:rPr lang="en-US" sz="4400" u="sng" dirty="0" smtClean="0"/>
              <a:t>Pension Rates:</a:t>
            </a:r>
            <a:endParaRPr lang="en-US" sz="4400" b="1" dirty="0" smtClean="0"/>
          </a:p>
          <a:p>
            <a:pPr lvl="0"/>
            <a:r>
              <a:rPr lang="en-US" sz="4400" b="1" dirty="0" smtClean="0"/>
              <a:t>Minimum</a:t>
            </a:r>
            <a:r>
              <a:rPr lang="en-US" sz="4400" dirty="0" smtClean="0"/>
              <a:t>          RS. 2000/=</a:t>
            </a:r>
          </a:p>
          <a:p>
            <a:pPr lvl="0"/>
            <a:r>
              <a:rPr lang="en-US" sz="4400" b="1" dirty="0" smtClean="0"/>
              <a:t>Maximum         </a:t>
            </a:r>
            <a:r>
              <a:rPr lang="en-US" sz="4400" dirty="0" smtClean="0"/>
              <a:t>As Per Formula from time to time.</a:t>
            </a:r>
          </a:p>
          <a:p>
            <a:r>
              <a:rPr lang="en-US" sz="4400" b="1" dirty="0" smtClean="0"/>
              <a:t/>
            </a:r>
            <a:br>
              <a:rPr lang="en-US" sz="4400" b="1" dirty="0" smtClean="0"/>
            </a:br>
            <a:endParaRPr lang="en-US" sz="4400" dirty="0"/>
          </a:p>
        </p:txBody>
      </p:sp>
    </p:spTree>
    <p:extLst>
      <p:ext uri="{BB962C8B-B14F-4D97-AF65-F5344CB8AC3E}">
        <p14:creationId xmlns:p14="http://schemas.microsoft.com/office/powerpoint/2010/main" val="383578164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Old Age Pension</a:t>
            </a:r>
            <a:br>
              <a:rPr lang="en-US" i="1" dirty="0"/>
            </a:br>
            <a:endParaRPr lang="en-US" dirty="0"/>
          </a:p>
        </p:txBody>
      </p:sp>
      <p:sp>
        <p:nvSpPr>
          <p:cNvPr id="3" name="Content Placeholder 2"/>
          <p:cNvSpPr>
            <a:spLocks noGrp="1"/>
          </p:cNvSpPr>
          <p:nvPr>
            <p:ph idx="1"/>
          </p:nvPr>
        </p:nvSpPr>
        <p:spPr/>
        <p:txBody>
          <a:bodyPr>
            <a:normAutofit/>
          </a:bodyPr>
          <a:lstStyle/>
          <a:p>
            <a:r>
              <a:rPr lang="en-US" sz="3200" dirty="0" smtClean="0"/>
              <a:t>This </a:t>
            </a:r>
            <a:r>
              <a:rPr lang="en-US" sz="3200" dirty="0"/>
              <a:t>pension is given to such registered employees who have completed at least 15 years of their insurable job i.e. with the payment of 15 years of contribution, and the employee has reached the age of 60 in case of man and 55 in case of woman. The minors also become eligible for pension after 55</a:t>
            </a:r>
            <a:r>
              <a:rPr lang="en-US" sz="3200" baseline="30000" dirty="0"/>
              <a:t>th</a:t>
            </a:r>
            <a:r>
              <a:rPr lang="en-US" sz="3200" dirty="0"/>
              <a:t> year. </a:t>
            </a:r>
          </a:p>
          <a:p>
            <a:endParaRPr lang="en-US" sz="3200" dirty="0"/>
          </a:p>
        </p:txBody>
      </p:sp>
    </p:spTree>
    <p:extLst>
      <p:ext uri="{BB962C8B-B14F-4D97-AF65-F5344CB8AC3E}">
        <p14:creationId xmlns:p14="http://schemas.microsoft.com/office/powerpoint/2010/main" val="1354579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a:bodyPr>
          <a:lstStyle/>
          <a:p>
            <a:r>
              <a:rPr lang="en-US" dirty="0"/>
              <a:t>There are two conditions in which 15 years insurable job can be reduced:-</a:t>
            </a:r>
          </a:p>
          <a:p>
            <a:pPr lvl="0"/>
            <a:r>
              <a:rPr lang="en-US" dirty="0"/>
              <a:t>Registration of Man employee in the age of 45 and woman in the age of 40 years, minimum employment 5 years</a:t>
            </a:r>
          </a:p>
          <a:p>
            <a:pPr lvl="0"/>
            <a:r>
              <a:rPr lang="en-US" dirty="0"/>
              <a:t>Registration of Man employee b/w the age of 40-45 and woman b/w the age of35-40 years, minimum employment 7 years</a:t>
            </a:r>
          </a:p>
          <a:p>
            <a:r>
              <a:rPr lang="en-US" dirty="0"/>
              <a:t>The establishments where the retirement age is below 60 years, the employees of such establishment can avail the facility of ‘Reduced Pension’. This reduction is with the rate of ½ % monthly or 6% annually. </a:t>
            </a:r>
          </a:p>
          <a:p>
            <a:endParaRPr lang="en-US" dirty="0"/>
          </a:p>
        </p:txBody>
      </p:sp>
    </p:spTree>
    <p:extLst>
      <p:ext uri="{BB962C8B-B14F-4D97-AF65-F5344CB8AC3E}">
        <p14:creationId xmlns:p14="http://schemas.microsoft.com/office/powerpoint/2010/main" val="72703673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80760"/>
          </a:xfrm>
        </p:spPr>
        <p:txBody>
          <a:bodyPr/>
          <a:lstStyle/>
          <a:p>
            <a:r>
              <a:rPr lang="en-US" sz="3600" b="1" i="1" dirty="0"/>
              <a:t>Invalidity Pension </a:t>
            </a:r>
          </a:p>
          <a:p>
            <a:r>
              <a:rPr lang="en-US" sz="3600" dirty="0"/>
              <a:t>If a registered employee for five years, show 2/3 or 67% disability, he is given Invalidity Pension till the time of his disability. But if the disability continues for 5 years or the employee reaches to the pensionable age, then the invalidity pension is converted to the Life Time Old Age Pension. </a:t>
            </a:r>
          </a:p>
          <a:p>
            <a:endParaRPr lang="en-US" dirty="0"/>
          </a:p>
        </p:txBody>
      </p:sp>
    </p:spTree>
    <p:extLst>
      <p:ext uri="{BB962C8B-B14F-4D97-AF65-F5344CB8AC3E}">
        <p14:creationId xmlns:p14="http://schemas.microsoft.com/office/powerpoint/2010/main" val="397030584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r>
              <a:rPr lang="en-US" sz="3600" b="1" i="1" dirty="0"/>
              <a:t>Survivors Pension</a:t>
            </a:r>
          </a:p>
          <a:p>
            <a:r>
              <a:rPr lang="en-US" sz="3600" dirty="0"/>
              <a:t>The Survivors Pension is given to the widow of such a registered employee who has completed 36 months of insurable job. It is given for a life time to the widow. The widow will also be entitled to pension if she marries again. The widow will also deserve for a life time pension if the </a:t>
            </a:r>
            <a:r>
              <a:rPr lang="en-US" sz="3600" dirty="0" smtClean="0"/>
              <a:t>employee </a:t>
            </a:r>
            <a:endParaRPr lang="en-US" sz="3600" dirty="0"/>
          </a:p>
          <a:p>
            <a:endParaRPr lang="en-US" sz="3600" dirty="0"/>
          </a:p>
        </p:txBody>
      </p:sp>
    </p:spTree>
    <p:extLst>
      <p:ext uri="{BB962C8B-B14F-4D97-AF65-F5344CB8AC3E}">
        <p14:creationId xmlns:p14="http://schemas.microsoft.com/office/powerpoint/2010/main" val="409862360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5928360"/>
          </a:xfrm>
        </p:spPr>
        <p:txBody>
          <a:bodyPr>
            <a:noAutofit/>
          </a:bodyPr>
          <a:lstStyle/>
          <a:p>
            <a:r>
              <a:rPr lang="en-US" sz="3600" dirty="0"/>
              <a:t>reaches to the pensionable age or is entitled to the invalidity pension before his death. This pension will be equal to the deceased original pension. The children of the pensioner or widow pensioner will be entitled to pension after the death of the parents before they have reached their 18</a:t>
            </a:r>
            <a:r>
              <a:rPr lang="en-US" sz="3600" baseline="30000" dirty="0"/>
              <a:t>th</a:t>
            </a:r>
            <a:r>
              <a:rPr lang="en-US" sz="3600" dirty="0"/>
              <a:t> year of age. But again in case of un-married employee’s death his parents will be entitled to pension for 5 years</a:t>
            </a:r>
          </a:p>
        </p:txBody>
      </p:sp>
    </p:spTree>
    <p:extLst>
      <p:ext uri="{BB962C8B-B14F-4D97-AF65-F5344CB8AC3E}">
        <p14:creationId xmlns:p14="http://schemas.microsoft.com/office/powerpoint/2010/main" val="315552789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56960"/>
          </a:xfrm>
        </p:spPr>
        <p:txBody>
          <a:bodyPr>
            <a:normAutofit/>
          </a:bodyPr>
          <a:lstStyle/>
          <a:p>
            <a:r>
              <a:rPr lang="en-US" sz="3600" b="1" i="1" dirty="0"/>
              <a:t>Old Age Grant </a:t>
            </a:r>
          </a:p>
          <a:p>
            <a:r>
              <a:rPr lang="en-US" sz="3600" dirty="0"/>
              <a:t>This grant is given to those registered employees who have completed 2 years of insured employment by the age of 60 but according to the rules and regulations they do not deserve to the Old Age Pension. Such employees are given this grant in a lump-sum amount. </a:t>
            </a:r>
          </a:p>
          <a:p>
            <a:endParaRPr lang="en-US" sz="3600" dirty="0"/>
          </a:p>
        </p:txBody>
      </p:sp>
    </p:spTree>
    <p:extLst>
      <p:ext uri="{BB962C8B-B14F-4D97-AF65-F5344CB8AC3E}">
        <p14:creationId xmlns:p14="http://schemas.microsoft.com/office/powerpoint/2010/main" val="4137822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Industries </a:t>
            </a:r>
            <a:r>
              <a:rPr lang="en-US" dirty="0">
                <a:effectLst/>
              </a:rPr>
              <a:t>and Labour Force in </a:t>
            </a:r>
            <a:r>
              <a:rPr lang="en-US" dirty="0" smtClean="0">
                <a:effectLst/>
              </a:rPr>
              <a:t>KP</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fontScale="77500" lnSpcReduction="20000"/>
          </a:bodyPr>
          <a:lstStyle/>
          <a:p>
            <a:r>
              <a:rPr lang="en-US" sz="3300" dirty="0" smtClean="0"/>
              <a:t>KP </a:t>
            </a:r>
            <a:r>
              <a:rPr lang="en-US" sz="3300" dirty="0"/>
              <a:t>is a relatively poor province with average income levels (GDP per capita) estimated to be about 10% lower than in the rest of the country. The provincial economy is primarily agrarian with a limited industrial base. Labour force, as per 1998 census, of 10 years and above in NWFP is 3441776. Out of which only 2518368 number of labour force is employed. It means that the remaining 923408 number of people are </a:t>
            </a:r>
            <a:r>
              <a:rPr lang="en-US" sz="3300" dirty="0" smtClean="0"/>
              <a:t>unemployed giving a percentage of unemployment as 26.8</a:t>
            </a:r>
            <a:r>
              <a:rPr lang="en-US" dirty="0" smtClean="0"/>
              <a:t>. </a:t>
            </a:r>
            <a:endParaRPr lang="en-US" dirty="0"/>
          </a:p>
          <a:p>
            <a:pPr marL="137160" indent="0">
              <a:buNone/>
            </a:pPr>
            <a:endParaRPr lang="en-US" dirty="0"/>
          </a:p>
          <a:p>
            <a:r>
              <a:rPr lang="en-US" sz="2300" dirty="0"/>
              <a:t>Government of NWFP. (2008).  </a:t>
            </a:r>
            <a:r>
              <a:rPr lang="en-US" sz="2300" i="1" dirty="0"/>
              <a:t>Directory of Industrial Establishment 2007</a:t>
            </a:r>
            <a:r>
              <a:rPr lang="en-US" sz="2300" dirty="0"/>
              <a:t>, Peshawar. Industries, Commerce, Labour, </a:t>
            </a:r>
            <a:r>
              <a:rPr lang="en-US" sz="2300" dirty="0" err="1"/>
              <a:t>Minral</a:t>
            </a:r>
            <a:r>
              <a:rPr lang="en-US" sz="2300" dirty="0"/>
              <a:t> </a:t>
            </a:r>
            <a:r>
              <a:rPr lang="en-US" sz="2300" dirty="0" err="1"/>
              <a:t>Dev</a:t>
            </a:r>
            <a:r>
              <a:rPr lang="en-US" sz="2300" dirty="0"/>
              <a:t>: Technical Education Department. p-165</a:t>
            </a:r>
          </a:p>
          <a:p>
            <a:endParaRPr lang="en-US" dirty="0"/>
          </a:p>
        </p:txBody>
      </p:sp>
    </p:spTree>
    <p:extLst>
      <p:ext uri="{BB962C8B-B14F-4D97-AF65-F5344CB8AC3E}">
        <p14:creationId xmlns:p14="http://schemas.microsoft.com/office/powerpoint/2010/main" val="3778364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5928360"/>
          </a:xfrm>
        </p:spPr>
        <p:txBody>
          <a:bodyPr>
            <a:normAutofit lnSpcReduction="10000"/>
          </a:bodyPr>
          <a:lstStyle/>
          <a:p>
            <a:r>
              <a:rPr lang="en-US" sz="3200" dirty="0" smtClean="0"/>
              <a:t>According to the same statistics the male and female employed labour force is 2425742 and 92626 respectively. The number of registered industrial units, as per 2007-08 statistics, is 2254 out of which only 1552 industrial units are running and which have given employment to a number of 66129 labourers  (42.6 persons per industry), while remaining 702 industrial units are closed and need to be started again so as to make employment more and more</a:t>
            </a:r>
            <a:r>
              <a:rPr lang="en-US" dirty="0" smtClean="0"/>
              <a:t>.</a:t>
            </a:r>
            <a:endParaRPr lang="en-US" dirty="0"/>
          </a:p>
        </p:txBody>
      </p:sp>
    </p:spTree>
    <p:extLst>
      <p:ext uri="{BB962C8B-B14F-4D97-AF65-F5344CB8AC3E}">
        <p14:creationId xmlns:p14="http://schemas.microsoft.com/office/powerpoint/2010/main" val="30760841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2424</TotalTime>
  <Words>4047</Words>
  <Application>Microsoft Office PowerPoint</Application>
  <PresentationFormat>On-screen Show (4:3)</PresentationFormat>
  <Paragraphs>305</Paragraphs>
  <Slides>77</Slides>
  <Notes>0</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Apex</vt:lpstr>
      <vt:lpstr>      </vt:lpstr>
      <vt:lpstr>PowerPoint Presentation</vt:lpstr>
      <vt:lpstr>PowerPoint Presentation</vt:lpstr>
      <vt:lpstr>PowerPoint Presentation</vt:lpstr>
      <vt:lpstr>PowerPoint Presentation</vt:lpstr>
      <vt:lpstr>PowerPoint Presentation</vt:lpstr>
      <vt:lpstr>PowerPoint Presentation</vt:lpstr>
      <vt:lpstr> Industries and Labour Force in KP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Functions of EOBI </vt:lpstr>
      <vt:lpstr>Function of Regions    </vt:lpstr>
      <vt:lpstr>Benefits  </vt:lpstr>
      <vt:lpstr>PowerPoint Presentation</vt:lpstr>
      <vt:lpstr>Contribution  </vt:lpstr>
      <vt:lpstr>RATES: </vt:lpstr>
      <vt:lpstr>Pensions</vt:lpstr>
      <vt:lpstr>Old Age Pension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Dr.A.Z.Asad</dc:creator>
  <cp:lastModifiedBy>Amjad Naseem</cp:lastModifiedBy>
  <cp:revision>100</cp:revision>
  <dcterms:created xsi:type="dcterms:W3CDTF">2012-04-24T06:10:23Z</dcterms:created>
  <dcterms:modified xsi:type="dcterms:W3CDTF">2015-03-04T05:31:51Z</dcterms:modified>
</cp:coreProperties>
</file>